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376" r:id="rId19"/>
    <p:sldId id="439" r:id="rId20"/>
    <p:sldId id="442" r:id="rId21"/>
    <p:sldId id="460" r:id="rId22"/>
    <p:sldId id="464" r:id="rId23"/>
    <p:sldId id="461" r:id="rId24"/>
    <p:sldId id="463" r:id="rId25"/>
    <p:sldId id="452" r:id="rId26"/>
    <p:sldId id="462" r:id="rId27"/>
    <p:sldId id="415" r:id="rId28"/>
    <p:sldId id="326" r:id="rId29"/>
    <p:sldId id="327" r:id="rId30"/>
    <p:sldId id="328" r:id="rId31"/>
    <p:sldId id="345" r:id="rId32"/>
    <p:sldId id="359" r:id="rId33"/>
    <p:sldId id="406" r:id="rId34"/>
    <p:sldId id="353" r:id="rId35"/>
    <p:sldId id="408" r:id="rId36"/>
    <p:sldId id="354" r:id="rId37"/>
    <p:sldId id="355" r:id="rId38"/>
    <p:sldId id="356" r:id="rId39"/>
    <p:sldId id="357" r:id="rId40"/>
    <p:sldId id="438" r:id="rId41"/>
    <p:sldId id="447" r:id="rId42"/>
    <p:sldId id="448" r:id="rId43"/>
    <p:sldId id="449" r:id="rId44"/>
    <p:sldId id="453" r:id="rId45"/>
    <p:sldId id="454" r:id="rId46"/>
    <p:sldId id="360" r:id="rId47"/>
    <p:sldId id="455" r:id="rId48"/>
    <p:sldId id="437" r:id="rId49"/>
    <p:sldId id="361" r:id="rId50"/>
    <p:sldId id="419" r:id="rId51"/>
    <p:sldId id="420" r:id="rId52"/>
    <p:sldId id="421" r:id="rId53"/>
    <p:sldId id="456" r:id="rId54"/>
    <p:sldId id="457" r:id="rId55"/>
    <p:sldId id="333" r:id="rId56"/>
    <p:sldId id="366" r:id="rId57"/>
    <p:sldId id="367" r:id="rId58"/>
    <p:sldId id="368" r:id="rId59"/>
    <p:sldId id="370" r:id="rId60"/>
    <p:sldId id="440" r:id="rId61"/>
    <p:sldId id="392" r:id="rId62"/>
    <p:sldId id="369" r:id="rId63"/>
    <p:sldId id="394" r:id="rId64"/>
    <p:sldId id="371" r:id="rId65"/>
    <p:sldId id="372" r:id="rId66"/>
    <p:sldId id="393" r:id="rId67"/>
    <p:sldId id="395" r:id="rId68"/>
    <p:sldId id="443" r:id="rId69"/>
    <p:sldId id="380" r:id="rId70"/>
    <p:sldId id="347" r:id="rId71"/>
    <p:sldId id="351" r:id="rId72"/>
    <p:sldId id="348" r:id="rId73"/>
    <p:sldId id="386" r:id="rId74"/>
    <p:sldId id="349" r:id="rId75"/>
    <p:sldId id="352" r:id="rId76"/>
    <p:sldId id="396" r:id="rId77"/>
    <p:sldId id="397" r:id="rId78"/>
    <p:sldId id="398" r:id="rId79"/>
    <p:sldId id="399" r:id="rId80"/>
    <p:sldId id="400" r:id="rId81"/>
    <p:sldId id="401" r:id="rId82"/>
    <p:sldId id="429" r:id="rId83"/>
    <p:sldId id="458" r:id="rId84"/>
    <p:sldId id="423" r:id="rId85"/>
    <p:sldId id="424" r:id="rId86"/>
    <p:sldId id="425" r:id="rId87"/>
    <p:sldId id="412" r:id="rId88"/>
    <p:sldId id="375" r:id="rId89"/>
    <p:sldId id="405" r:id="rId90"/>
    <p:sldId id="374" r:id="rId91"/>
    <p:sldId id="381" r:id="rId92"/>
    <p:sldId id="382" r:id="rId93"/>
    <p:sldId id="383" r:id="rId94"/>
    <p:sldId id="389" r:id="rId95"/>
    <p:sldId id="404" r:id="rId96"/>
    <p:sldId id="411" r:id="rId97"/>
    <p:sldId id="402" r:id="rId98"/>
    <p:sldId id="407" r:id="rId99"/>
    <p:sldId id="409" r:id="rId100"/>
    <p:sldId id="403" r:id="rId101"/>
    <p:sldId id="410" r:id="rId102"/>
    <p:sldId id="413" r:id="rId103"/>
    <p:sldId id="416" r:id="rId104"/>
    <p:sldId id="414" r:id="rId105"/>
    <p:sldId id="417" r:id="rId106"/>
    <p:sldId id="418" r:id="rId107"/>
    <p:sldId id="431" r:id="rId108"/>
    <p:sldId id="459" r:id="rId109"/>
    <p:sldId id="434" r:id="rId110"/>
    <p:sldId id="435" r:id="rId111"/>
    <p:sldId id="436" r:id="rId112"/>
    <p:sldId id="444" r:id="rId113"/>
    <p:sldId id="280" r:id="rId1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9"/>
    <p:restoredTop sz="82043"/>
  </p:normalViewPr>
  <p:slideViewPr>
    <p:cSldViewPr snapToGrid="0" snapToObjects="1">
      <p:cViewPr varScale="1">
        <p:scale>
          <a:sx n="64" d="100"/>
          <a:sy n="64" d="100"/>
        </p:scale>
        <p:origin x="560" y="192"/>
      </p:cViewPr>
      <p:guideLst/>
    </p:cSldViewPr>
  </p:slideViewPr>
  <p:outlineViewPr>
    <p:cViewPr>
      <p:scale>
        <a:sx n="33" d="100"/>
        <a:sy n="33" d="100"/>
      </p:scale>
      <p:origin x="0" y="-274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dealing-with-lists-maps-and-block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github.com/rberlind/sentinel-training-solution/blob/master/sentinel-policies/restrict-acm-certificate-domains.sentinel"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github.com/hashicorp/terraform-guides/blob/master/governance/second-generation/cloud-agnostic/blacklist-datasources.sentinel" TargetMode="Externa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rraform.io/docs/cloud/sentinel/import/tfplan.html#namespace-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terraform.io/docs/cloud/sentinel/import/tfplan.html#namespace-resources-data-sourc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erraform.io/docs/cloud/sentinel/import/tfstate.html#namespace-overview"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erraform.io/docs/cloud/sentinel/import/tfstate.html#namespace-resources-data-source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erraform.io/docs/cloud/sentinel/import/tfconfig.html#namespace-over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html#namespace-resources-data-sourc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2.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v1 workshop</a:t>
            </a:r>
          </a:p>
          <a:p>
            <a:pPr marL="285750" indent="-285750">
              <a:buSzPct val="100000"/>
              <a:buFont typeface="Arial" panose="020B0604020202020204" pitchFamily="34" charset="0"/>
              <a:buChar char="•"/>
              <a:defRPr sz="1400"/>
            </a:pPr>
            <a:r>
              <a:rPr lang="en-US" sz="2400" dirty="0"/>
              <a:t>They should be used with the Sentinel for Terraform v1 Instruqt track:</a:t>
            </a:r>
          </a:p>
          <a:p>
            <a:pPr marL="0" indent="0">
              <a:buSzPct val="100000"/>
              <a:buFont typeface="Arial" panose="020B0604020202020204" pitchFamily="34" charset="0"/>
              <a:buNone/>
              <a:defRPr sz="1400"/>
            </a:pPr>
            <a:r>
              <a:rPr lang="en-US" sz="2400">
                <a:hlinkClick r:id="rId3"/>
              </a:rPr>
              <a:t>https://instruqt.com/hashicorp/tracks/sentinel-for-terraform-v1</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enforcement levels for Sentinel policies.</a:t>
            </a:r>
          </a:p>
          <a:p>
            <a:pPr marL="342900" indent="-342900">
              <a:buFont typeface="Arial" panose="020B0604020202020204" pitchFamily="34" charset="0"/>
              <a:buChar char="•"/>
            </a:pPr>
            <a:r>
              <a:rPr lang="en-US"/>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need to restrict nested attributes of resources or data sources in a policy.</a:t>
            </a:r>
          </a:p>
        </p:txBody>
      </p:sp>
    </p:spTree>
    <p:extLst>
      <p:ext uri="{BB962C8B-B14F-4D97-AF65-F5344CB8AC3E}">
        <p14:creationId xmlns:p14="http://schemas.microsoft.com/office/powerpoint/2010/main" val="40745326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https://www.hashicorp.com/resources/writing-and-testing-sentinel-policies-for-terraform#dealing-with-lists-maps-and-blocks</a:t>
            </a:r>
            <a:r>
              <a:rPr lang="en-US" dirty="0"/>
              <a:t> for more about dealing with maps, lists, and blocks in Sentinel</a:t>
            </a:r>
          </a:p>
          <a:p>
            <a:endParaRPr lang="en-US" dirty="0"/>
          </a:p>
        </p:txBody>
      </p:sp>
    </p:spTree>
    <p:extLst>
      <p:ext uri="{BB962C8B-B14F-4D97-AF65-F5344CB8AC3E}">
        <p14:creationId xmlns:p14="http://schemas.microsoft.com/office/powerpoint/2010/main" val="24163981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example policies that evaluate data sources:</a:t>
            </a:r>
          </a:p>
          <a:p>
            <a:r>
              <a:rPr lang="en-US" dirty="0">
                <a:hlinkClick r:id="rId3"/>
              </a:rPr>
              <a:t>https://github.com/rberlind/sentinel-training-solution/blob/master/sentinel-policies/restrict-acm-certificate-domains.sentinel</a:t>
            </a:r>
            <a:endParaRPr lang="en-US" dirty="0"/>
          </a:p>
          <a:p>
            <a:r>
              <a:rPr lang="en-US" dirty="0">
                <a:hlinkClick r:id="rId4"/>
              </a:rPr>
              <a:t>https://github.com/hashicorp/terraform-guides/blob/master/governance/second-generation/cloud-agnostic/blacklist-datasources.sentinel</a:t>
            </a:r>
            <a:endParaRPr lang="en-US" dirty="0"/>
          </a:p>
          <a:p>
            <a:endParaRPr lang="en-US" dirty="0"/>
          </a:p>
          <a:p>
            <a:pPr marL="342900" indent="-342900">
              <a:buFont typeface="Arial" panose="020B0604020202020204" pitchFamily="34" charset="0"/>
              <a:buChar char="•"/>
            </a:pPr>
            <a:r>
              <a:rPr lang="en-US" dirty="0"/>
              <a:t>The first uses the tfstate import since it expects the data source to not have computed values and therefore be evaluated during the plan and have data in the tfstate import.</a:t>
            </a:r>
          </a:p>
          <a:p>
            <a:pPr marL="342900" indent="-342900">
              <a:buFont typeface="Arial" panose="020B0604020202020204" pitchFamily="34" charset="0"/>
              <a:buChar char="•"/>
            </a:pPr>
            <a:r>
              <a:rPr lang="en-US" dirty="0"/>
              <a:t>The second uses the tfconfig import since it is focused on blacklisting data sources regardless of whether they have computed values or not. In this case, the policy does not need to evaluate attributes of the data sources, so using the tfconfig import works well.</a:t>
            </a:r>
          </a:p>
        </p:txBody>
      </p:sp>
    </p:spTree>
    <p:extLst>
      <p:ext uri="{BB962C8B-B14F-4D97-AF65-F5344CB8AC3E}">
        <p14:creationId xmlns:p14="http://schemas.microsoft.com/office/powerpoint/2010/main" val="2952961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tfstate import to check existing state or to evaluate data sources that do not use computed values.</a:t>
            </a:r>
          </a:p>
        </p:txBody>
      </p:sp>
    </p:spTree>
    <p:extLst>
      <p:ext uri="{BB962C8B-B14F-4D97-AF65-F5344CB8AC3E}">
        <p14:creationId xmlns:p14="http://schemas.microsoft.com/office/powerpoint/2010/main" val="21959754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tfconfig import, especially if trying to restrict providers, provisioners, and module sources &amp; versions.</a:t>
            </a:r>
          </a:p>
        </p:txBody>
      </p:sp>
    </p:spTree>
    <p:extLst>
      <p:ext uri="{BB962C8B-B14F-4D97-AF65-F5344CB8AC3E}">
        <p14:creationId xmlns:p14="http://schemas.microsoft.com/office/powerpoint/2010/main" val="38270159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you will do some more workshop challenges, using the Instruqt platform.</a:t>
            </a:r>
          </a:p>
          <a:p>
            <a:pPr marL="342900" indent="-342900">
              <a:buFont typeface="Arial" panose="020B0604020202020204" pitchFamily="34" charset="0"/>
              <a:buChar char="•"/>
            </a:pPr>
            <a:r>
              <a:rPr lang="en-US"/>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11108287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tfplan import documentation shows most of the namespace of the tfplan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https://www.terraform.io/docs/cloud/sentinel/import/tfplan.html#namespace-overview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https://www.terraform.io/docs/cloud/sentinel/import/tfplan.html#namespace-resources-data-sources</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220064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3 layers: type, name, number.</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all the data that would be included for each instance.</a:t>
            </a:r>
          </a:p>
        </p:txBody>
      </p:sp>
    </p:spTree>
    <p:extLst>
      <p:ext uri="{BB962C8B-B14F-4D97-AF65-F5344CB8AC3E}">
        <p14:creationId xmlns:p14="http://schemas.microsoft.com/office/powerpoint/2010/main" val="61452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tfstate import documentation shows most of the namespace of the tfstate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https://www.terraform.io/docs/cloud/sentinel/import/tfstate.html#namespace-overview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tfstate import for resources in each module under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https://www.terraform.io/docs/cloud/sentinel/import/tfstate.html#namespace-resources-data-sources</a:t>
            </a:r>
            <a:endParaRPr lang="en-US" dirty="0"/>
          </a:p>
        </p:txBody>
      </p:sp>
    </p:spTree>
    <p:extLst>
      <p:ext uri="{BB962C8B-B14F-4D97-AF65-F5344CB8AC3E}">
        <p14:creationId xmlns:p14="http://schemas.microsoft.com/office/powerpoint/2010/main" val="424770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4748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tfconfig import documentation shows most of the namespace of the tfconfig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https://www.terraform.io/docs/cloud/sentinel/import/tfconfig.html#namespace-overview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 within the resources namespace.</a:t>
            </a:r>
          </a:p>
          <a:p>
            <a:pPr marL="342900" indent="-342900">
              <a:buFont typeface="Arial" panose="020B0604020202020204" pitchFamily="34" charset="0"/>
              <a:buChar char="•"/>
            </a:pPr>
            <a:r>
              <a:rPr lang="en-US" dirty="0"/>
              <a:t>The data for resources is organized in 2 layers: type and  name.</a:t>
            </a:r>
          </a:p>
          <a:p>
            <a:pPr marL="342900" indent="-342900">
              <a:buFont typeface="Arial" panose="020B0604020202020204" pitchFamily="34" charset="0"/>
              <a:buChar char="•"/>
            </a:pPr>
            <a:r>
              <a:rPr lang="en-US" dirty="0"/>
              <a:t>For more details, see </a:t>
            </a:r>
            <a:r>
              <a:rPr lang="en-US">
                <a:hlinkClick r:id="rId4"/>
              </a:rPr>
              <a:t>https://www.terraform.io/docs/cloud/sentinel/import/tfconfig.html#namespace-resources-data-sources</a:t>
            </a:r>
            <a:endParaRPr lang="en-US" dirty="0"/>
          </a:p>
        </p:txBody>
      </p:sp>
    </p:spTree>
    <p:extLst>
      <p:ext uri="{BB962C8B-B14F-4D97-AF65-F5344CB8AC3E}">
        <p14:creationId xmlns:p14="http://schemas.microsoft.com/office/powerpoint/2010/main" val="141183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 and tfstate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66323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a:hlinkClick r:id="rId3"/>
              </a:rPr>
              <a:t>https://www.terraform.io/docs/cloud/sentinel/import/tfrun.html</a:t>
            </a:r>
            <a:r>
              <a:rPr lang="en-US"/>
              <a:t>.</a:t>
            </a:r>
          </a:p>
        </p:txBody>
      </p:sp>
    </p:spTree>
    <p:extLst>
      <p:ext uri="{BB962C8B-B14F-4D97-AF65-F5344CB8AC3E}">
        <p14:creationId xmlns:p14="http://schemas.microsoft.com/office/powerpoint/2010/main" val="260074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3590361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can generate Sentinel mocks from Terraform plans in TFC/TFE.</a:t>
            </a:r>
          </a:p>
          <a:p>
            <a:pPr marL="342900" indent="-342900">
              <a:buFont typeface="Arial" panose="020B0604020202020204" pitchFamily="34" charset="0"/>
              <a:buChar char="•"/>
            </a:pPr>
            <a:r>
              <a:rPr lang="en-US"/>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v1 version of the presentation is Sentinel-for-Terraform-v1.pptx.</a:t>
            </a:r>
          </a:p>
          <a:p>
            <a:pPr marL="342900" indent="-342900">
              <a:buFont typeface="Arial" panose="020B0604020202020204" pitchFamily="34" charset="0"/>
              <a:buChar char="•"/>
            </a:pPr>
            <a:r>
              <a:rPr lang="en-US"/>
              <a:t>The v2 version of the slides is </a:t>
            </a:r>
            <a:r>
              <a:rPr lang="en-US">
                <a:hlinkClick r:id="rId3"/>
              </a:rPr>
              <a:t>https://github.com/hashicorp/field-workshops-terraform/blob/master/docs/slides/multi-cloud/sentinel-for-terraform/Sentinel-for-Terraform-v2.pptx</a:t>
            </a:r>
            <a:endParaRPr lang="en-US"/>
          </a:p>
          <a:p>
            <a:pPr marL="342900" indent="-342900">
              <a:buFont typeface="Arial" panose="020B0604020202020204" pitchFamily="34" charset="0"/>
              <a:buChar char="•"/>
            </a:pPr>
            <a:r>
              <a:rPr lang="en-US"/>
              <a:t>The v1 version of the Instruqt track is </a:t>
            </a:r>
            <a:r>
              <a:rPr lang="en-US">
                <a:hlinkClick r:id="rId4"/>
              </a:rPr>
              <a:t>https://play.instruqt.com/hashicorp/tracks/sentinel-for-terraform-v1</a:t>
            </a:r>
            <a:endParaRPr lang="en-US"/>
          </a:p>
          <a:p>
            <a:pPr marL="342900" indent="-342900">
              <a:buFont typeface="Arial" panose="020B0604020202020204" pitchFamily="34" charset="0"/>
              <a:buChar char="•"/>
            </a:pPr>
            <a:r>
              <a:rPr lang="en-US"/>
              <a:t>The v2 version of the Instruqt </a:t>
            </a:r>
            <a:r>
              <a:rPr lang="en-US">
                <a:solidFill>
                  <a:schemeClr val="accent2"/>
                </a:solidFill>
              </a:rPr>
              <a:t>track</a:t>
            </a:r>
            <a:r>
              <a:rPr lang="en-US"/>
              <a:t> is </a:t>
            </a:r>
            <a:r>
              <a:rPr lang="en-US">
                <a:hlinkClick r:id="rId5"/>
              </a:rPr>
              <a:t>https://play.instruqt.com/hashicorp/tracks/sentinel-for-terraform-v2</a:t>
            </a:r>
            <a:endParaRPr lang="en-US" b="0" u="sng">
              <a:solidFill>
                <a:schemeClr val="accent2"/>
              </a:solidFill>
            </a:endParaRP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endParaRPr lang="en-US" b="1" dirty="0"/>
          </a:p>
          <a:p>
            <a:pPr marL="342900" indent="-342900">
              <a:buFont typeface="Arial" panose="020B0604020202020204" pitchFamily="34" charset="0"/>
              <a:buChar char="•"/>
            </a:pPr>
            <a:r>
              <a:rPr lang="en-US" dirty="0"/>
              <a:t>While Sentinel itself supports creation of custom imports, those cannot currently be imported into TFE.</a:t>
            </a:r>
          </a:p>
        </p:txBody>
      </p:sp>
    </p:spTree>
    <p:extLst>
      <p:ext uri="{BB962C8B-B14F-4D97-AF65-F5344CB8AC3E}">
        <p14:creationId xmlns:p14="http://schemas.microsoft.com/office/powerpoint/2010/main" val="192143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p:txBody>
      </p:sp>
    </p:spTree>
    <p:extLst>
      <p:ext uri="{BB962C8B-B14F-4D97-AF65-F5344CB8AC3E}">
        <p14:creationId xmlns:p14="http://schemas.microsoft.com/office/powerpoint/2010/main" val="3892280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uses short-circuit logic.</a:t>
            </a:r>
          </a:p>
          <a:p>
            <a:pPr marL="342900" indent="-342900">
              <a:buFont typeface="Arial" panose="020B0604020202020204" pitchFamily="34" charset="0"/>
              <a:buChar char="•"/>
            </a:pPr>
            <a:r>
              <a:rPr lang="en-US"/>
              <a:t>This means some conditions will not be evaluated.</a:t>
            </a:r>
          </a:p>
          <a:p>
            <a:pPr marL="342900" indent="-342900">
              <a:buFont typeface="Arial" panose="020B0604020202020204" pitchFamily="34" charset="0"/>
              <a:buChar char="•"/>
            </a:pPr>
            <a:r>
              <a:rPr lang="en-US"/>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also has a </a:t>
            </a:r>
            <a:r>
              <a:rPr lang="en-US">
                <a:latin typeface="Courier" pitchFamily="2" charset="0"/>
              </a:rPr>
              <a:t>matches</a:t>
            </a:r>
            <a:r>
              <a:rPr lang="en-US"/>
              <a:t> operator that can be used to do regex matching.</a:t>
            </a:r>
          </a:p>
        </p:txBody>
      </p:sp>
    </p:spTree>
    <p:extLst>
      <p:ext uri="{BB962C8B-B14F-4D97-AF65-F5344CB8AC3E}">
        <p14:creationId xmlns:p14="http://schemas.microsoft.com/office/powerpoint/2010/main" val="1393285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Sentinel and how it fits into Terraform Cloud and Terraform Enterprise.</a:t>
            </a:r>
          </a:p>
          <a:p>
            <a:pPr marL="342900" indent="-342900">
              <a:buFont typeface="Arial" panose="020B0604020202020204" pitchFamily="34" charset="0"/>
              <a:buChar char="•"/>
            </a:pPr>
            <a:r>
              <a:rPr lang="en-US"/>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985990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3013972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3010563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44694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08541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2009112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a:hlinkClick r:id="rId3"/>
              </a:rPr>
              <a:t>https://docs.hashicorp.com/sentinel/language/functions</a:t>
            </a:r>
            <a:r>
              <a:rPr lang="en-US"/>
              <a:t> for more details.</a:t>
            </a:r>
            <a:endParaRPr lang="en-US" dirty="0"/>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future, it will be possible to declare functions in a policy without pasting their code.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53716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is a framework for implementing governance policies as code</a:t>
            </a:r>
          </a:p>
          <a:p>
            <a:pPr marL="342900" indent="-342900">
              <a:buFont typeface="Arial" panose="020B0604020202020204" pitchFamily="34" charset="0"/>
              <a:buChar char="•"/>
            </a:pPr>
            <a:r>
              <a:rPr lang="en-US"/>
              <a:t>It has its own language</a:t>
            </a:r>
          </a:p>
          <a:p>
            <a:pPr marL="342900" indent="-342900">
              <a:buFont typeface="Arial" panose="020B0604020202020204" pitchFamily="34" charset="0"/>
              <a:buChar char="•"/>
            </a:pPr>
            <a:r>
              <a:rPr lang="en-US"/>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new workshop exercises leverage the Instuqt platform and make solving the exercises much easier.</a:t>
            </a:r>
          </a:p>
        </p:txBody>
      </p:sp>
    </p:spTree>
    <p:extLst>
      <p:ext uri="{BB962C8B-B14F-4D97-AF65-F5344CB8AC3E}">
        <p14:creationId xmlns:p14="http://schemas.microsoft.com/office/powerpoint/2010/main" val="4000730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some basics about Instruqt.</a:t>
            </a:r>
          </a:p>
          <a:p>
            <a:pPr marL="342900" indent="-342900">
              <a:buFont typeface="Arial" panose="020B0604020202020204" pitchFamily="34" charset="0"/>
              <a:buChar char="•"/>
            </a:pPr>
            <a:r>
              <a:rPr lang="en-US"/>
              <a:t>You might also want to spend 5 minutes reviewing Instruqt's own tutorial track.</a:t>
            </a:r>
          </a:p>
        </p:txBody>
      </p:sp>
    </p:spTree>
    <p:extLst>
      <p:ext uri="{BB962C8B-B14F-4D97-AF65-F5344CB8AC3E}">
        <p14:creationId xmlns:p14="http://schemas.microsoft.com/office/powerpoint/2010/main" val="3750771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3395980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methods of testing Sentinel policies.</a:t>
            </a:r>
          </a:p>
          <a:p>
            <a:pPr marL="342900" indent="-342900">
              <a:buFont typeface="Arial" panose="020B0604020202020204" pitchFamily="34" charset="0"/>
              <a:buChar char="•"/>
            </a:pPr>
            <a:r>
              <a:rPr lang="en-US"/>
              <a:t>We will focus on using the Sentinel CLI (previously called the Sentinel Simulator).</a:t>
            </a:r>
          </a:p>
        </p:txBody>
      </p:sp>
    </p:spTree>
    <p:extLst>
      <p:ext uri="{BB962C8B-B14F-4D97-AF65-F5344CB8AC3E}">
        <p14:creationId xmlns:p14="http://schemas.microsoft.com/office/powerpoint/2010/main" val="942263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the basic 8 step methodology of writing and testing Sentinel policies from the Writing and Testing Sentinel Policies for Terraform guide.</a:t>
            </a:r>
          </a:p>
        </p:txBody>
      </p:sp>
    </p:spTree>
    <p:extLst>
      <p:ext uri="{BB962C8B-B14F-4D97-AF65-F5344CB8AC3E}">
        <p14:creationId xmlns:p14="http://schemas.microsoft.com/office/powerpoint/2010/main" val="3221367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level set about Terraform Cloud and Terraform Enterprise</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p:txBody>
      </p:sp>
    </p:spTree>
    <p:extLst>
      <p:ext uri="{BB962C8B-B14F-4D97-AF65-F5344CB8AC3E}">
        <p14:creationId xmlns:p14="http://schemas.microsoft.com/office/powerpoint/2010/main" val="3624907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p:txBody>
      </p:sp>
    </p:spTree>
    <p:extLst>
      <p:ext uri="{BB962C8B-B14F-4D97-AF65-F5344CB8AC3E}">
        <p14:creationId xmlns:p14="http://schemas.microsoft.com/office/powerpoint/2010/main" val="3754660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p:txBody>
      </p:sp>
    </p:spTree>
    <p:extLst>
      <p:ext uri="{BB962C8B-B14F-4D97-AF65-F5344CB8AC3E}">
        <p14:creationId xmlns:p14="http://schemas.microsoft.com/office/powerpoint/2010/main" val="362828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5 is to write a Sentinel policy.</a:t>
            </a:r>
          </a:p>
          <a:p>
            <a:pPr marL="342900" indent="-342900">
              <a:buFont typeface="Arial" panose="020B0604020202020204" pitchFamily="34" charset="0"/>
              <a:buChar char="•"/>
            </a:pPr>
            <a:r>
              <a:rPr lang="en-US"/>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where Sentinel is used in TFC and TFE.</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 tfconfig, tfstate, and tfrun) before we can use them.</a:t>
            </a:r>
          </a:p>
        </p:txBody>
      </p:sp>
    </p:spTree>
    <p:extLst>
      <p:ext uri="{BB962C8B-B14F-4D97-AF65-F5344CB8AC3E}">
        <p14:creationId xmlns:p14="http://schemas.microsoft.com/office/powerpoint/2010/main" val="2468942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re-usable function shows the best practice of iterating over all Terraform modules to find all resources of a certain type in the tfplan import.</a:t>
            </a:r>
          </a:p>
          <a:p>
            <a:pPr marL="342900" indent="-342900">
              <a:buFont typeface="Arial" panose="020B0604020202020204" pitchFamily="34" charset="0"/>
              <a:buChar char="•"/>
            </a:pPr>
            <a:r>
              <a:rPr lang="en-US" dirty="0"/>
              <a:t>This function accepts a string parameter that is the type of a Terraform resource.</a:t>
            </a:r>
          </a:p>
          <a:p>
            <a:pPr marL="342900" indent="-342900">
              <a:buFont typeface="Arial" panose="020B0604020202020204" pitchFamily="34" charset="0"/>
              <a:buChar char="•"/>
            </a:pPr>
            <a:r>
              <a:rPr lang="en-US" dirty="0"/>
              <a:t>We iterate over all modules, then over all named resources of the specified type, then over all instances of each named resource.</a:t>
            </a:r>
          </a:p>
          <a:p>
            <a:pPr marL="342900" indent="-342900">
              <a:buFont typeface="Arial" panose="020B0604020202020204" pitchFamily="34" charset="0"/>
              <a:buChar char="•"/>
            </a:pPr>
            <a:r>
              <a:rPr lang="en-US" dirty="0"/>
              <a:t>We build the address in the standard module.A.module.B.&lt;type&gt;.&lt;name&gt;[index] format.</a:t>
            </a:r>
          </a:p>
          <a:p>
            <a:pPr marL="342900" indent="-342900">
              <a:buFont typeface="Arial" panose="020B0604020202020204" pitchFamily="34" charset="0"/>
              <a:buChar char="•"/>
            </a:pPr>
            <a:r>
              <a:rPr lang="en-US" dirty="0"/>
              <a:t>We return a map of resource instances indexed by their full address.</a:t>
            </a:r>
          </a:p>
          <a:p>
            <a:pPr marL="342900" indent="-342900">
              <a:buFont typeface="Arial" panose="020B0604020202020204" pitchFamily="34" charset="0"/>
              <a:buChar char="•"/>
            </a:pPr>
            <a:r>
              <a:rPr lang="en-US" dirty="0"/>
              <a:t>The function can then be called to actually get the results into a variable.</a:t>
            </a:r>
          </a:p>
        </p:txBody>
      </p:sp>
    </p:spTree>
    <p:extLst>
      <p:ext uri="{BB962C8B-B14F-4D97-AF65-F5344CB8AC3E}">
        <p14:creationId xmlns:p14="http://schemas.microsoft.com/office/powerpoint/2010/main" val="2428227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generic, re-usable validate_attribute_in_list() function takes three arguments: type, attribute, and a list of allowed values</a:t>
            </a:r>
          </a:p>
          <a:p>
            <a:pPr marL="342900" indent="-342900">
              <a:buFont typeface="Arial" panose="020B0604020202020204" pitchFamily="34" charset="0"/>
              <a:buChar char="•"/>
            </a:pPr>
            <a:r>
              <a:rPr lang="en-US" dirty="0"/>
              <a:t>We initialize validated to true so that the function will return true unless there are any violations.</a:t>
            </a:r>
          </a:p>
          <a:p>
            <a:pPr marL="342900" indent="-342900">
              <a:buFont typeface="Arial" panose="020B0604020202020204" pitchFamily="34" charset="0"/>
              <a:buChar char="•"/>
            </a:pPr>
            <a:r>
              <a:rPr lang="en-US" dirty="0"/>
              <a:t>We call the find_resources_from_plan function, passing it the type variable (which will be "aws_instance")</a:t>
            </a:r>
          </a:p>
          <a:p>
            <a:pPr marL="342900" indent="-342900">
              <a:buFont typeface="Arial" panose="020B0604020202020204" pitchFamily="34" charset="0"/>
              <a:buChar char="•"/>
            </a:pPr>
            <a:r>
              <a:rPr lang="en-US" dirty="0"/>
              <a:t>We loop over the resource instances with a for loop.</a:t>
            </a:r>
          </a:p>
          <a:p>
            <a:pPr marL="342900" indent="-342900">
              <a:buFont typeface="Arial" panose="020B0604020202020204" pitchFamily="34" charset="0"/>
              <a:buChar char="•"/>
            </a:pPr>
            <a:r>
              <a:rPr lang="en-US" dirty="0"/>
              <a:t>Note that the for loop uses as to declare the iterator variables for the loop with address giving the keys and r giving the values of the resource_instances map.</a:t>
            </a:r>
          </a:p>
          <a:p>
            <a:pPr marL="342900" indent="-342900">
              <a:buFont typeface="Arial" panose="020B0604020202020204" pitchFamily="34" charset="0"/>
              <a:buChar char="•"/>
            </a:pPr>
            <a:r>
              <a:rPr lang="en-US" dirty="0"/>
              <a:t>We skip resources that are being destroyed since policy violations for them are not usually useful.</a:t>
            </a:r>
          </a:p>
          <a:p>
            <a:pPr marL="342900" indent="-342900">
              <a:buFont typeface="Arial" panose="020B0604020202020204" pitchFamily="34" charset="0"/>
              <a:buChar char="•"/>
            </a:pPr>
            <a:r>
              <a:rPr lang="en-US" dirty="0"/>
              <a:t>We check if the attribute is computed since Sentinel cannot evaluate computed attributes.</a:t>
            </a:r>
          </a:p>
          <a:p>
            <a:pPr marL="342900" indent="-342900">
              <a:buFont typeface="Arial" panose="020B0604020202020204" pitchFamily="34" charset="0"/>
              <a:buChar char="•"/>
            </a:pPr>
            <a:r>
              <a:rPr lang="en-US" dirty="0"/>
              <a:t>If we wanted to be strict, we could set validated to false for computed values.</a:t>
            </a:r>
          </a:p>
        </p:txBody>
      </p:sp>
    </p:spTree>
    <p:extLst>
      <p:ext uri="{BB962C8B-B14F-4D97-AF65-F5344CB8AC3E}">
        <p14:creationId xmlns:p14="http://schemas.microsoft.com/office/powerpoint/2010/main" val="2793390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If the attribute is not computed, we check whether it is in the allowed_values list</a:t>
            </a:r>
          </a:p>
          <a:p>
            <a:pPr marL="342900" indent="-342900">
              <a:buFont typeface="Arial" panose="020B0604020202020204" pitchFamily="34" charset="0"/>
              <a:buChar char="•"/>
            </a:pPr>
            <a:r>
              <a:rPr lang="en-US" dirty="0"/>
              <a:t>Note the use of r.applied[attribute] which gives the predicted post-apply value of the attribute of the resource that would exist if the apply were allowed to run.</a:t>
            </a:r>
          </a:p>
          <a:p>
            <a:pPr marL="342900" indent="-342900">
              <a:buFont typeface="Arial" panose="020B0604020202020204" pitchFamily="34" charset="0"/>
              <a:buChar char="•"/>
            </a:pPr>
            <a:r>
              <a:rPr lang="en-US" dirty="0"/>
              <a:t>In a more specific case that used a specific attribute like instance_type, you could use r.applied.instance_type.</a:t>
            </a:r>
          </a:p>
          <a:p>
            <a:pPr marL="342900" indent="-342900">
              <a:buFont typeface="Arial" panose="020B0604020202020204" pitchFamily="34" charset="0"/>
              <a:buChar char="•"/>
            </a:pPr>
            <a:r>
              <a:rPr lang="en-US" dirty="0"/>
              <a:t>If not, we print a violation message and set validated to false.</a:t>
            </a:r>
          </a:p>
          <a:p>
            <a:pPr marL="342900" indent="-342900">
              <a:buFont typeface="Arial" panose="020B0604020202020204" pitchFamily="34" charset="0"/>
              <a:buChar char="•"/>
            </a:pPr>
            <a:r>
              <a:rPr lang="en-US" dirty="0"/>
              <a:t>The print function is NOT just for debugging.  You should always print clear violation messages.</a:t>
            </a:r>
          </a:p>
          <a:p>
            <a:pPr marL="342900" indent="-342900">
              <a:buFont typeface="Arial" panose="020B0604020202020204" pitchFamily="34" charset="0"/>
              <a:buChar char="•"/>
            </a:pPr>
            <a:r>
              <a:rPr lang="en-US" dirty="0"/>
              <a:t>Finally, we return validated which will be true if there were no violations or false if there were any.</a:t>
            </a:r>
          </a:p>
          <a:p>
            <a:pPr marL="342900" indent="-342900">
              <a:buFont typeface="Arial" panose="020B0604020202020204" pitchFamily="34" charset="0"/>
              <a:buChar char="•"/>
            </a:pPr>
            <a:r>
              <a:rPr lang="en-US" dirty="0"/>
              <a:t>Note that we iterate across all resource instances of the specified type and print violation messages for all violations.</a:t>
            </a:r>
          </a:p>
          <a:p>
            <a:pPr marL="342900" indent="-342900">
              <a:buFont typeface="Arial" panose="020B0604020202020204" pitchFamily="34" charset="0"/>
              <a:buChar char="•"/>
            </a:pPr>
            <a:r>
              <a:rPr lang="en-US" dirty="0"/>
              <a:t>This avoids the bad practice of first generation Sentinel policies which only reported the first violation.</a:t>
            </a:r>
          </a:p>
        </p:txBody>
      </p:sp>
    </p:spTree>
    <p:extLst>
      <p:ext uri="{BB962C8B-B14F-4D97-AF65-F5344CB8AC3E}">
        <p14:creationId xmlns:p14="http://schemas.microsoft.com/office/powerpoint/2010/main" val="15795756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validate_attribute_in_list() function right before the main rule with the "aws_instance", "instance_type", and allowed_types list as arguments and assign the results to a boolean variable, instances_validated.</a:t>
            </a:r>
          </a:p>
          <a:p>
            <a:pPr marL="342900" indent="-342900">
              <a:buFont typeface="Arial" panose="020B0604020202020204" pitchFamily="34" charset="0"/>
              <a:buChar char="•"/>
            </a:pPr>
            <a:r>
              <a:rPr lang="en-US" dirty="0"/>
              <a:t>The main rule will pass if the function returns true but fail if it returns false.</a:t>
            </a:r>
          </a:p>
          <a:p>
            <a:pPr marL="342900" indent="-342900">
              <a:buFont typeface="Arial" panose="020B0604020202020204" pitchFamily="34" charset="0"/>
              <a:buChar char="•"/>
            </a:pPr>
            <a:r>
              <a:rPr lang="en-US" dirty="0"/>
              <a:t>While we could call the function inside the main rule, calling it outside and passing the result minimizes Sentinel's default printing which we don't need because our policy is explicitly printing what we care about.</a:t>
            </a:r>
          </a:p>
        </p:txBody>
      </p:sp>
    </p:spTree>
    <p:extLst>
      <p:ext uri="{BB962C8B-B14F-4D97-AF65-F5344CB8AC3E}">
        <p14:creationId xmlns:p14="http://schemas.microsoft.com/office/powerpoint/2010/main" val="11594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732394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 tfstate, or tfrun mock files, you need to specify the mock type accordingly (instead of using "tfplan").</a:t>
            </a:r>
          </a:p>
        </p:txBody>
      </p:sp>
    </p:spTree>
    <p:extLst>
      <p:ext uri="{BB962C8B-B14F-4D97-AF65-F5344CB8AC3E}">
        <p14:creationId xmlns:p14="http://schemas.microsoft.com/office/powerpoint/2010/main" val="32032140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the fail test case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note in the slide that you might sometimes want multiple fail test cases. </a:t>
            </a:r>
          </a:p>
        </p:txBody>
      </p:sp>
    </p:spTree>
    <p:extLst>
      <p:ext uri="{BB962C8B-B14F-4D97-AF65-F5344CB8AC3E}">
        <p14:creationId xmlns:p14="http://schemas.microsoft.com/office/powerpoint/2010/main" val="2990653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also need at least one pass test case.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also cases in which you will want multiple pass test cases.</a:t>
            </a: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0464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endParaRPr lang="en-US" dirty="0"/>
          </a:p>
        </p:txBody>
      </p:sp>
    </p:spTree>
    <p:extLst>
      <p:ext uri="{BB962C8B-B14F-4D97-AF65-F5344CB8AC3E}">
        <p14:creationId xmlns:p14="http://schemas.microsoft.com/office/powerpoint/2010/main" val="5441347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9141379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4359493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While we won't be using Sentinel in Terraform Cloud or Terraform Enterprise today, we did want to review this topic</a:t>
            </a:r>
          </a:p>
          <a:p>
            <a:pPr marL="342900" indent="-342900">
              <a:buFont typeface="Arial" panose="020B0604020202020204" pitchFamily="34" charset="0"/>
              <a:buChar char="•"/>
            </a:pPr>
            <a:r>
              <a:rPr lang="en-US"/>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p:txBody>
      </p:sp>
    </p:spTree>
    <p:extLst>
      <p:ext uri="{BB962C8B-B14F-4D97-AF65-F5344CB8AC3E}">
        <p14:creationId xmlns:p14="http://schemas.microsoft.com/office/powerpoint/2010/main" val="399435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a:p>
        </p:txBody>
      </p:sp>
    </p:spTree>
    <p:extLst>
      <p:ext uri="{BB962C8B-B14F-4D97-AF65-F5344CB8AC3E}">
        <p14:creationId xmlns:p14="http://schemas.microsoft.com/office/powerpoint/2010/main" val="23845179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p:txBody>
      </p:sp>
    </p:spTree>
    <p:extLst>
      <p:ext uri="{BB962C8B-B14F-4D97-AF65-F5344CB8AC3E}">
        <p14:creationId xmlns:p14="http://schemas.microsoft.com/office/powerpoint/2010/main" val="23981478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r.applied.size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`r.applied.size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a:t>
            </a:r>
            <a:r>
              <a:rPr lang="en-US" dirty="0"/>
              <a:t>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common-functions" TargetMode="External"/><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06.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cloud-agnostic/http-examples"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rberlind/sentinel-training-solution/tree/master/sentinel-policies" TargetMode="Externa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enterprise/sentinel/import/tfplan.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enterprise/sentinel/import/tfstate.html" TargetMode="External"/><Relationship Id="rId4" Type="http://schemas.openxmlformats.org/officeDocument/2006/relationships/hyperlink" Target="https://www.terraform.io/docs/enterprise/sentinel/import/tfconfi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second-generation" TargetMode="External"/><Relationship Id="rId4" Type="http://schemas.openxmlformats.org/officeDocument/2006/relationships/hyperlink" Target="https://www.terraform.io/docs/enterprise/sentinel/index.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github.com/hashicorp/field-workshops-terraform/blob/master/docs/slides/multi-cloud/sentinel-for-terraform/Sentinel-for-Terraform-v2.pptx"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play.instruqt.com/hashicorp/tracks/sentinel-for-terraform-v1"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(v1)</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Sr. Solutions Engineer</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The example </a:t>
            </a:r>
            <a:r>
              <a:rPr lang="en-US" dirty="0">
                <a:hlinkClick r:id="rId3"/>
              </a:rPr>
              <a:t>common functions</a:t>
            </a:r>
            <a:r>
              <a:rPr lang="en-US" dirty="0"/>
              <a:t> only handle top-level attributes of resources and data sources.</a:t>
            </a:r>
          </a:p>
          <a:p>
            <a:r>
              <a:rPr lang="en-US" dirty="0"/>
              <a:t>If you want to restrict a nested attribute of a resource or data source, you will need to define your own custom validation function.</a:t>
            </a:r>
          </a:p>
          <a:p>
            <a:r>
              <a:rPr lang="en-US" dirty="0"/>
              <a:t>As in our previous example, we recommend calling your validation function before your main rule and evaluating the boolean it returns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Nested attributes in the </a:t>
            </a:r>
            <a:r>
              <a:rPr lang="en-US" dirty="0">
                <a:latin typeface="Courier" pitchFamily="2" charset="0"/>
              </a:rPr>
              <a:t>applied</a:t>
            </a:r>
            <a:r>
              <a:rPr lang="en-US" dirty="0"/>
              <a:t> value of the tfplan import:</a:t>
            </a:r>
          </a:p>
          <a:p>
            <a:pPr lvl="1"/>
            <a:r>
              <a:rPr lang="en-US" dirty="0">
                <a:solidFill>
                  <a:srgbClr val="FF0000"/>
                </a:solidFill>
                <a:latin typeface="Courier" pitchFamily="2" charset="0"/>
              </a:rPr>
              <a:t>r.applied.storage_image_reference[0].publisher</a:t>
            </a:r>
            <a:endParaRPr lang="en-US" dirty="0">
              <a:solidFill>
                <a:srgbClr val="FF0000"/>
              </a:solidFill>
            </a:endParaRPr>
          </a:p>
          <a:p>
            <a:pPr lvl="1"/>
            <a:r>
              <a:rPr lang="en-US" dirty="0">
                <a:solidFill>
                  <a:srgbClr val="FF0000"/>
                </a:solidFill>
                <a:latin typeface="Courier" pitchFamily="2" charset="0"/>
              </a:rPr>
              <a:t>r.applied.boot_disk[0].initialize_params[0].image</a:t>
            </a:r>
          </a:p>
          <a:p>
            <a:r>
              <a:rPr lang="en-US" dirty="0"/>
              <a:t>Note that blocks in Terraform resources are treated by Sentinel as lists of maps even when only one occurrence of the block is allowed.</a:t>
            </a:r>
          </a:p>
          <a:p>
            <a:r>
              <a:rPr lang="en-US" dirty="0"/>
              <a:t>The first index of a Sentinel list is always 0.</a:t>
            </a:r>
          </a:p>
          <a:p>
            <a:r>
              <a:rPr lang="en-US" dirty="0"/>
              <a:t>Nested attributes in the diff value of the tfplan import:</a:t>
            </a:r>
          </a:p>
          <a:p>
            <a:pPr lvl="1"/>
            <a:r>
              <a:rPr lang="en-US" dirty="0">
                <a:solidFill>
                  <a:srgbClr val="FF0000"/>
                </a:solidFill>
                <a:latin typeface="Courier" pitchFamily="2" charset="0"/>
              </a:rPr>
              <a:t>r.diff["storage_image_reference.0.publisher"].computed</a:t>
            </a:r>
          </a:p>
          <a:p>
            <a:pPr lvl="1"/>
            <a:r>
              <a:rPr lang="en-US" dirty="0">
                <a:solidFill>
                  <a:srgbClr val="FF0000"/>
                </a:solidFill>
                <a:latin typeface="Courier" pitchFamily="2" charset="0"/>
              </a:rPr>
              <a:t>r.diff["boot_disk.0.initialize_params.0.image"].computed</a:t>
            </a:r>
          </a:p>
          <a:p>
            <a:r>
              <a:rPr lang="en-US" dirty="0"/>
              <a:t>Count keys in the diff are </a:t>
            </a:r>
            <a:r>
              <a:rPr lang="en-US" dirty="0">
                <a:latin typeface="Courier" pitchFamily="2" charset="0"/>
              </a:rPr>
              <a:t>%</a:t>
            </a:r>
            <a:r>
              <a:rPr lang="en-US" dirty="0"/>
              <a:t> for maps and </a:t>
            </a:r>
            <a:r>
              <a:rPr lang="en-US" dirty="0">
                <a:latin typeface="Courier" pitchFamily="2" charset="0"/>
              </a:rPr>
              <a:t>#</a:t>
            </a:r>
            <a:r>
              <a:rPr lang="en-US" dirty="0"/>
              <a:t> for lists:</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map)</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list)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202287550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531555-44E9-C94F-972E-FDA24936163E}"/>
              </a:ext>
            </a:extLst>
          </p:cNvPr>
          <p:cNvSpPr>
            <a:spLocks noGrp="1"/>
          </p:cNvSpPr>
          <p:nvPr>
            <p:ph type="body" idx="1"/>
          </p:nvPr>
        </p:nvSpPr>
        <p:spPr/>
        <p:txBody>
          <a:bodyPr>
            <a:normAutofit lnSpcReduction="10000"/>
          </a:bodyPr>
          <a:lstStyle/>
          <a:p>
            <a:r>
              <a:rPr lang="en-US" dirty="0"/>
              <a:t>Our sample policy restricted the attribute of a resource.</a:t>
            </a:r>
          </a:p>
          <a:p>
            <a:r>
              <a:rPr lang="en-US" dirty="0"/>
              <a:t>Restricting the attribute of a data source is quite similar.</a:t>
            </a:r>
          </a:p>
          <a:p>
            <a:r>
              <a:rPr lang="en-US" dirty="0"/>
              <a:t>However, it is important to keep in mind that Terraform evaluates data sources at different times:</a:t>
            </a:r>
          </a:p>
          <a:p>
            <a:pPr lvl="1"/>
            <a:r>
              <a:rPr lang="en-US" dirty="0"/>
              <a:t>If a data source does not reference any computed values, it is evaluated during the refresh call in the plan step of the run.</a:t>
            </a:r>
          </a:p>
          <a:p>
            <a:pPr lvl="1"/>
            <a:r>
              <a:rPr lang="en-US" dirty="0"/>
              <a:t>If a data source does reference any computed values, it is evaluated during the apply step of the run.</a:t>
            </a:r>
          </a:p>
          <a:p>
            <a:r>
              <a:rPr lang="en-US" dirty="0"/>
              <a:t>In the first case, the information will be in the tfstate import.</a:t>
            </a:r>
          </a:p>
          <a:p>
            <a:r>
              <a:rPr lang="en-US" dirty="0"/>
              <a:t>In the second case, the information will be in the tfplan import.</a:t>
            </a:r>
          </a:p>
          <a:p>
            <a:r>
              <a:rPr lang="en-US" dirty="0"/>
              <a:t>In either case, some information will be in the tfconfig import.</a:t>
            </a:r>
          </a:p>
        </p:txBody>
      </p:sp>
      <p:sp>
        <p:nvSpPr>
          <p:cNvPr id="3" name="Title 2">
            <a:extLst>
              <a:ext uri="{FF2B5EF4-FFF2-40B4-BE49-F238E27FC236}">
                <a16:creationId xmlns:a16="http://schemas.microsoft.com/office/drawing/2014/main" id="{6ADA7EED-5532-3744-B786-8309FC3634B8}"/>
              </a:ext>
            </a:extLst>
          </p:cNvPr>
          <p:cNvSpPr>
            <a:spLocks noGrp="1"/>
          </p:cNvSpPr>
          <p:nvPr>
            <p:ph type="title"/>
          </p:nvPr>
        </p:nvSpPr>
        <p:spPr/>
        <p:txBody>
          <a:bodyPr/>
          <a:lstStyle/>
          <a:p>
            <a:r>
              <a:rPr lang="en-US" dirty="0"/>
              <a:t>Working with Data Sources</a:t>
            </a:r>
          </a:p>
        </p:txBody>
      </p:sp>
    </p:spTree>
    <p:extLst>
      <p:ext uri="{BB962C8B-B14F-4D97-AF65-F5344CB8AC3E}">
        <p14:creationId xmlns:p14="http://schemas.microsoft.com/office/powerpoint/2010/main" val="217147794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fontScale="92500" lnSpcReduction="20000"/>
          </a:bodyPr>
          <a:lstStyle/>
          <a:p>
            <a:r>
              <a:rPr lang="en-US" dirty="0"/>
              <a:t>The applied value of a resource in the tfplan import combines the current state of the resource prior to a run with the changes being made by the plan (the resource's "diff") to generate a predicted representation of what the resource's state will be after the apply.</a:t>
            </a:r>
          </a:p>
          <a:p>
            <a:r>
              <a:rPr lang="en-US" dirty="0"/>
              <a:t>So, most of what you might want to learn about the current state of a workspace is already exposed through the tfplan import.</a:t>
            </a:r>
          </a:p>
          <a:p>
            <a:r>
              <a:rPr lang="en-US" dirty="0"/>
              <a:t>However, the tfstate import does expose the depends_on, tainted, and id values of each resource and data source.</a:t>
            </a:r>
          </a:p>
          <a:p>
            <a:r>
              <a:rPr lang="en-US" dirty="0"/>
              <a:t>It also exposes the values of outputs.</a:t>
            </a:r>
          </a:p>
          <a:p>
            <a:r>
              <a:rPr lang="en-US" dirty="0"/>
              <a:t>The tfstate import uses the </a:t>
            </a:r>
            <a:r>
              <a:rPr lang="en-US" b="1" dirty="0"/>
              <a:t>attr</a:t>
            </a:r>
            <a:r>
              <a:rPr lang="en-US" dirty="0"/>
              <a:t> value instead of the </a:t>
            </a:r>
            <a:r>
              <a:rPr lang="en-US" b="1" dirty="0"/>
              <a:t>applied</a:t>
            </a:r>
            <a:r>
              <a:rPr lang="en-US" dirty="0"/>
              <a:t> value for resources and data sources.</a:t>
            </a:r>
          </a:p>
          <a:p>
            <a:r>
              <a:rPr lang="en-US" dirty="0"/>
              <a:t>Finally, as mentioned in the previous slide, the tfstate import can be used to evaluate data sources that do not use computed values.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tfstate Import</a:t>
            </a:r>
          </a:p>
        </p:txBody>
      </p:sp>
    </p:spTree>
    <p:extLst>
      <p:ext uri="{BB962C8B-B14F-4D97-AF65-F5344CB8AC3E}">
        <p14:creationId xmlns:p14="http://schemas.microsoft.com/office/powerpoint/2010/main" val="13867799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lnSpcReduction="10000"/>
          </a:bodyPr>
          <a:lstStyle/>
          <a:p>
            <a:r>
              <a:rPr lang="en-US" dirty="0"/>
              <a:t>Some Sentinel policies need to restrict things that are only available in the </a:t>
            </a:r>
            <a:r>
              <a:rPr lang="en-US" b="1" dirty="0"/>
              <a:t>tfconfig</a:t>
            </a:r>
            <a:r>
              <a:rPr lang="en-US" dirty="0"/>
              <a:t> import.</a:t>
            </a:r>
          </a:p>
          <a:p>
            <a:pPr lvl="1"/>
            <a:r>
              <a:rPr lang="en-US" dirty="0"/>
              <a:t>Providers and Provisioners,</a:t>
            </a:r>
          </a:p>
          <a:p>
            <a:pPr lvl="1"/>
            <a:r>
              <a:rPr lang="en-US" dirty="0"/>
              <a:t>Module Sources and Versions</a:t>
            </a:r>
          </a:p>
          <a:p>
            <a:pPr lvl="1"/>
            <a:r>
              <a:rPr lang="en-US" dirty="0"/>
              <a:t>Metadata for Variables and Outputs</a:t>
            </a:r>
          </a:p>
          <a:p>
            <a:r>
              <a:rPr lang="en-US" dirty="0"/>
              <a:t>The tfconfig import can also be used to introspect the actual code contained in a Terraform configuration.</a:t>
            </a:r>
          </a:p>
          <a:p>
            <a:pPr lvl="1"/>
            <a:r>
              <a:rPr lang="en-US" dirty="0"/>
              <a:t>This allows attributes of different resources to be compared even if they are computed.</a:t>
            </a:r>
          </a:p>
          <a:p>
            <a:pPr lvl="1"/>
            <a:r>
              <a:rPr lang="en-US" dirty="0"/>
              <a:t>This can also be useful for enforcing Terraform code conventions.</a:t>
            </a:r>
          </a:p>
          <a:p>
            <a:r>
              <a:rPr lang="en-US" dirty="0"/>
              <a:t>The tfconfig import uses the </a:t>
            </a:r>
            <a:r>
              <a:rPr lang="en-US" b="1" dirty="0"/>
              <a:t>config</a:t>
            </a:r>
            <a:r>
              <a:rPr lang="en-US" dirty="0"/>
              <a:t> and </a:t>
            </a:r>
            <a:r>
              <a:rPr lang="en-US" b="1" dirty="0"/>
              <a:t>references</a:t>
            </a:r>
            <a:r>
              <a:rPr lang="en-US" dirty="0"/>
              <a:t> values instead of the </a:t>
            </a:r>
            <a:r>
              <a:rPr lang="en-US" b="1" dirty="0"/>
              <a:t>applied</a:t>
            </a:r>
            <a:r>
              <a:rPr lang="en-US" dirty="0"/>
              <a:t> value for resources and data sources.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tfconfig Import</a:t>
            </a:r>
          </a:p>
        </p:txBody>
      </p:sp>
    </p:spTree>
    <p:extLst>
      <p:ext uri="{BB962C8B-B14F-4D97-AF65-F5344CB8AC3E}">
        <p14:creationId xmlns:p14="http://schemas.microsoft.com/office/powerpoint/2010/main" val="32108180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r>
              <a:rPr lang="en-US" dirty="0"/>
              <a:t>Additional use cases will likely be addressed as the tfrun import is expanded.</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t>Currently, the http import only supports the HTTP GET operation against API endpoints that return JSON documents.</a:t>
            </a:r>
          </a:p>
          <a:p>
            <a:r>
              <a:rPr lang="en-US" dirty="0"/>
              <a:t>In the future, it might also support API endpoints that return XML.</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4"/>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authentication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images used by GCP compute instances.</a:t>
            </a:r>
          </a:p>
          <a:p>
            <a:pPr lvl="1"/>
            <a:r>
              <a:rPr lang="en-US" dirty="0">
                <a:solidFill>
                  <a:srgbClr val="FF0000"/>
                </a:solidFill>
              </a:rPr>
              <a:t>Exercise 5: Only allow modules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396279612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four Terraform Sentinel imports:</a:t>
            </a:r>
          </a:p>
          <a:p>
            <a:pPr lvl="1"/>
            <a:r>
              <a:rPr lang="en-US" dirty="0"/>
              <a:t>Policies can use the </a:t>
            </a:r>
            <a:r>
              <a:rPr lang="en-US" b="1" dirty="0"/>
              <a:t>tfplan </a:t>
            </a:r>
            <a:r>
              <a:rPr lang="en-US" dirty="0"/>
              <a:t>import to restrict specific attributes of specific resources and data sources in the current Terraform plan.</a:t>
            </a:r>
          </a:p>
          <a:p>
            <a:pPr lvl="1"/>
            <a:r>
              <a:rPr lang="en-US" dirty="0"/>
              <a:t>Policies can use the </a:t>
            </a:r>
            <a:r>
              <a:rPr lang="en-US" b="1" dirty="0"/>
              <a:t>tfconfig </a:t>
            </a:r>
            <a:r>
              <a:rPr lang="en-US" dirty="0"/>
              <a:t>import to restrict the configuration of Terraform modules, variables, resources, data sources, providers, provisioners, and outputs.</a:t>
            </a:r>
          </a:p>
          <a:p>
            <a:pPr lvl="1"/>
            <a:r>
              <a:rPr lang="en-US" dirty="0"/>
              <a:t>Policies can use the </a:t>
            </a:r>
            <a:r>
              <a:rPr lang="en-US" b="1" dirty="0"/>
              <a:t>tfstate </a:t>
            </a:r>
            <a:r>
              <a:rPr lang="en-US" dirty="0"/>
              <a:t>import to check whether previously provisioned resources or data sources have attribute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a:t>You will find solutions to Exercises 1-5 and the Extra Credit challenge here:</a:t>
            </a:r>
          </a:p>
          <a:p>
            <a:pPr marL="22225" indent="0">
              <a:buNone/>
            </a:pPr>
            <a:r>
              <a:rPr lang="en-US">
                <a:hlinkClick r:id="rId2"/>
              </a:rPr>
              <a:t>https://github.com/rberlind/sentinel-training-solution/tree/master/sentinel-policies</a:t>
            </a:r>
            <a:endParaRPr lang="en-US"/>
          </a:p>
          <a:p>
            <a:r>
              <a:rPr lang="en-US"/>
              <a:t>Please refrain from looking at them until you've tried to solve the challenges on your own.</a:t>
            </a:r>
          </a:p>
          <a:p>
            <a:r>
              <a:rPr lang="en-US"/>
              <a:t>You won't learn as much by copying and pasting from the solutions as you will by reading relevant links and trying to complete the policies on your own.</a:t>
            </a:r>
          </a:p>
          <a:p>
            <a:r>
              <a:rPr lang="en-US"/>
              <a:t>Don't forget that clicking the Check button will give you hints.</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Terraform</a:t>
            </a:r>
            <a:r>
              <a:rPr lang="en-US" b="1" dirty="0"/>
              <a:t> </a:t>
            </a:r>
            <a:r>
              <a:rPr lang="en-US" dirty="0"/>
              <a:t>adds some additional </a:t>
            </a:r>
            <a:r>
              <a:rPr lang="en-US" b="1" dirty="0"/>
              <a:t>Sentinel Imports</a:t>
            </a:r>
            <a:r>
              <a:rPr lang="en-US" dirty="0"/>
              <a:t>:</a:t>
            </a:r>
          </a:p>
          <a:p>
            <a:pPr lvl="1"/>
            <a:r>
              <a:rPr lang="en-US" dirty="0"/>
              <a:t>The </a:t>
            </a:r>
            <a:r>
              <a:rPr lang="en-US" b="1" dirty="0"/>
              <a:t>tfplan</a:t>
            </a:r>
            <a:r>
              <a:rPr lang="en-US" dirty="0"/>
              <a:t> gives data generated from Terraform plans.</a:t>
            </a:r>
          </a:p>
          <a:p>
            <a:pPr lvl="2"/>
            <a:r>
              <a:rPr lang="en-US" dirty="0">
                <a:hlinkClick r:id="rId3"/>
              </a:rPr>
              <a:t>https://www.terraform.io/docs/enterprise/sentinel/import/tfplan.html</a:t>
            </a:r>
            <a:r>
              <a:rPr lang="en-US" dirty="0"/>
              <a:t> </a:t>
            </a:r>
          </a:p>
          <a:p>
            <a:pPr lvl="1"/>
            <a:r>
              <a:rPr lang="en-US" dirty="0"/>
              <a:t>The </a:t>
            </a:r>
            <a:r>
              <a:rPr lang="en-US" b="1" dirty="0"/>
              <a:t>tfconfig</a:t>
            </a:r>
            <a:r>
              <a:rPr lang="en-US" dirty="0"/>
              <a:t> import gives data about the Terraform configuration.</a:t>
            </a:r>
          </a:p>
          <a:p>
            <a:pPr lvl="2"/>
            <a:r>
              <a:rPr lang="en-US" dirty="0">
                <a:hlinkClick r:id="rId4"/>
              </a:rPr>
              <a:t>https://www.terraform.io/docs/enterprise/sentinel/import/tfconfig.html</a:t>
            </a:r>
            <a:r>
              <a:rPr lang="en-US" dirty="0"/>
              <a:t> </a:t>
            </a:r>
          </a:p>
          <a:p>
            <a:pPr lvl="1"/>
            <a:r>
              <a:rPr lang="en-US" dirty="0"/>
              <a:t>The </a:t>
            </a:r>
            <a:r>
              <a:rPr lang="en-US" b="1" dirty="0"/>
              <a:t>tfstate</a:t>
            </a:r>
            <a:r>
              <a:rPr lang="en-US" dirty="0"/>
              <a:t> import gives data about the current state of a workspace. </a:t>
            </a:r>
          </a:p>
          <a:p>
            <a:pPr lvl="2"/>
            <a:r>
              <a:rPr lang="en-US" dirty="0">
                <a:hlinkClick r:id="rId5"/>
              </a:rPr>
              <a:t>https://www.terraform.io/docs/enterprise/sentinel/import/tfstate.html</a:t>
            </a:r>
            <a:endParaRPr lang="en-US" dirty="0"/>
          </a:p>
          <a:p>
            <a:pPr lvl="1"/>
            <a:r>
              <a:rPr lang="en-US" dirty="0"/>
              <a:t>The </a:t>
            </a:r>
            <a:r>
              <a:rPr lang="en-US" b="1" dirty="0"/>
              <a:t>tfrun</a:t>
            </a:r>
            <a:r>
              <a:rPr lang="en-US" dirty="0"/>
              <a:t> import provides metadata for Terraform runs and their workspaces as well as cost estimate data.</a:t>
            </a:r>
          </a:p>
          <a:p>
            <a:pPr lvl="2"/>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 Import's Namespace</a:t>
            </a:r>
          </a:p>
        </p:txBody>
      </p:sp>
      <p:pic>
        <p:nvPicPr>
          <p:cNvPr id="7" name="Picture 6">
            <a:extLst>
              <a:ext uri="{FF2B5EF4-FFF2-40B4-BE49-F238E27FC236}">
                <a16:creationId xmlns:a16="http://schemas.microsoft.com/office/drawing/2014/main" id="{4FA9749A-4A36-C744-A3AF-0AF98B791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27" y="2562512"/>
            <a:ext cx="15877746" cy="10369915"/>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Example of tfplan Resource Data (1)</a:t>
            </a:r>
          </a:p>
        </p:txBody>
      </p:sp>
    </p:spTree>
    <p:extLst>
      <p:ext uri="{BB962C8B-B14F-4D97-AF65-F5344CB8AC3E}">
        <p14:creationId xmlns:p14="http://schemas.microsoft.com/office/powerpoint/2010/main" val="41713477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The resource instances created by this code will appear in the tfplan import like this:</a:t>
            </a:r>
          </a:p>
          <a:p>
            <a:pPr marL="22225" indent="0">
              <a:buNone/>
            </a:pPr>
            <a:r>
              <a:rPr lang="en-US" sz="4000" dirty="0">
                <a:latin typeface="Courier" pitchFamily="2" charset="0"/>
              </a:rPr>
              <a:t>"resources": {</a:t>
            </a:r>
          </a:p>
          <a:p>
            <a:pPr marL="22225" indent="0">
              <a:buNone/>
            </a:pPr>
            <a:r>
              <a:rPr lang="en-US" sz="4000" dirty="0">
                <a:latin typeface="Courier" pitchFamily="2" charset="0"/>
              </a:rPr>
              <a:t>  "aws_instance": {</a:t>
            </a:r>
          </a:p>
          <a:p>
            <a:pPr marL="22225" indent="0">
              <a:buNone/>
            </a:pPr>
            <a:r>
              <a:rPr lang="en-US" sz="4000" dirty="0">
                <a:latin typeface="Courier" pitchFamily="2" charset="0"/>
              </a:rPr>
              <a:t>    "ubuntu": {</a:t>
            </a:r>
          </a:p>
          <a:p>
            <a:pPr marL="22225" indent="0">
              <a:buNone/>
            </a:pPr>
            <a:r>
              <a:rPr lang="en-US" sz="4000" dirty="0">
                <a:latin typeface="Courier" pitchFamily="2" charset="0"/>
              </a:rPr>
              <a:t>      0: { "applied": {}, },</a:t>
            </a:r>
          </a:p>
          <a:p>
            <a:pPr marL="22225" indent="0">
              <a:buNone/>
            </a:pPr>
            <a:r>
              <a:rPr lang="en-US" sz="4000" dirty="0">
                <a:latin typeface="Courier" pitchFamily="2" charset="0"/>
              </a:rPr>
              <a:t>      1: { "applied": {}, },</a:t>
            </a:r>
          </a:p>
          <a:p>
            <a:pPr marL="22225" indent="0">
              <a:buNone/>
            </a:pPr>
            <a:r>
              <a:rPr lang="en-US" sz="4000" dirty="0">
                <a:latin typeface="Courier" pitchFamily="2" charset="0"/>
              </a:rPr>
              <a:t>    },</a:t>
            </a:r>
          </a:p>
          <a:p>
            <a:pPr marL="22225" indent="0">
              <a:buNone/>
            </a:pPr>
            <a:r>
              <a:rPr lang="en-US" sz="4000" dirty="0">
                <a:latin typeface="Courier" pitchFamily="2" charset="0"/>
              </a:rPr>
              <a:t>  },</a:t>
            </a:r>
          </a:p>
          <a:p>
            <a:pPr marL="22225" indent="0">
              <a:buNone/>
            </a:pPr>
            <a:r>
              <a:rPr lang="en-US" sz="3600" dirty="0">
                <a:latin typeface="Courier" pitchFamily="2" charset="0"/>
              </a:rPr>
              <a:t>}</a:t>
            </a:r>
          </a:p>
          <a:p>
            <a:r>
              <a:rPr lang="en-US" sz="4400" dirty="0">
                <a:latin typeface="Verdana" panose="020B0604030504040204" pitchFamily="34" charset="0"/>
                <a:ea typeface="Verdana" panose="020B0604030504040204" pitchFamily="34" charset="0"/>
                <a:cs typeface="Verdana" panose="020B0604030504040204" pitchFamily="34" charset="0"/>
              </a:rPr>
              <a:t>The data for resources is organized in 3 layers: type, name, number.</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Example of tfplan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 Import's Namespace</a:t>
            </a:r>
          </a:p>
        </p:txBody>
      </p:sp>
      <p:pic>
        <p:nvPicPr>
          <p:cNvPr id="3" name="Picture 2">
            <a:extLst>
              <a:ext uri="{FF2B5EF4-FFF2-40B4-BE49-F238E27FC236}">
                <a16:creationId xmlns:a16="http://schemas.microsoft.com/office/drawing/2014/main" id="{26B8F553-CBA9-A040-872A-70BE90E4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31391"/>
            <a:ext cx="13118896" cy="10541624"/>
          </a:xfrm>
          <a:prstGeom prst="rect">
            <a:avLst/>
          </a:prstGeom>
        </p:spPr>
      </p:pic>
    </p:spTree>
    <p:extLst>
      <p:ext uri="{BB962C8B-B14F-4D97-AF65-F5344CB8AC3E}">
        <p14:creationId xmlns:p14="http://schemas.microsoft.com/office/powerpoint/2010/main" val="13186627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The evaluation of data sources that reference computed values is delayed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 import is often more useful than the tfplan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 Import</a:t>
            </a:r>
          </a:p>
        </p:txBody>
      </p:sp>
    </p:spTree>
    <p:extLst>
      <p:ext uri="{BB962C8B-B14F-4D97-AF65-F5344CB8AC3E}">
        <p14:creationId xmlns:p14="http://schemas.microsoft.com/office/powerpoint/2010/main" val="4246758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 Import's Namespace</a:t>
            </a:r>
          </a:p>
        </p:txBody>
      </p:sp>
      <p:pic>
        <p:nvPicPr>
          <p:cNvPr id="5" name="Picture 4">
            <a:extLst>
              <a:ext uri="{FF2B5EF4-FFF2-40B4-BE49-F238E27FC236}">
                <a16:creationId xmlns:a16="http://schemas.microsoft.com/office/drawing/2014/main" id="{4454EC91-8732-B04E-8380-1AB226FE5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069547"/>
            <a:ext cx="10804215" cy="9696090"/>
          </a:xfrm>
          <a:prstGeom prst="rect">
            <a:avLst/>
          </a:prstGeom>
        </p:spPr>
      </p:pic>
      <p:pic>
        <p:nvPicPr>
          <p:cNvPr id="7" name="Picture 6">
            <a:extLst>
              <a:ext uri="{FF2B5EF4-FFF2-40B4-BE49-F238E27FC236}">
                <a16:creationId xmlns:a16="http://schemas.microsoft.com/office/drawing/2014/main" id="{F70E2CB1-95B8-8940-A4CC-0B6358871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5297" y="2069547"/>
            <a:ext cx="11239475" cy="9696090"/>
          </a:xfrm>
          <a:prstGeom prst="rect">
            <a:avLst/>
          </a:prstGeom>
        </p:spPr>
      </p:pic>
    </p:spTree>
    <p:extLst>
      <p:ext uri="{BB962C8B-B14F-4D97-AF65-F5344CB8AC3E}">
        <p14:creationId xmlns:p14="http://schemas.microsoft.com/office/powerpoint/2010/main" val="15020233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tfconfig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 Import</a:t>
            </a:r>
          </a:p>
        </p:txBody>
      </p:sp>
    </p:spTree>
    <p:extLst>
      <p:ext uri="{BB962C8B-B14F-4D97-AF65-F5344CB8AC3E}">
        <p14:creationId xmlns:p14="http://schemas.microsoft.com/office/powerpoint/2010/main" val="20596260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Import's Namespace</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30975961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r>
              <a:rPr lang="en-US" dirty="0">
                <a:latin typeface="Verdana" panose="020B0604030504040204" pitchFamily="34" charset="0"/>
                <a:ea typeface="Verdana" panose="020B0604030504040204" pitchFamily="34" charset="0"/>
                <a:cs typeface="Verdana" panose="020B0604030504040204" pitchFamily="34" charset="0"/>
              </a:rPr>
              <a:t>Using the workspace name or description allows selective checking of policies against different workspaces. But only if control over their naming is exercised.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2579663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Enterprise Sentinel Docs:</a:t>
            </a:r>
          </a:p>
          <a:p>
            <a:pPr lvl="1"/>
            <a:r>
              <a:rPr lang="en-US" u="sng" dirty="0">
                <a:hlinkClick r:id="rId4"/>
              </a:rPr>
              <a:t>https://www.terraform.io/docs/enterprise/sentinel/index.html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https://github.com/hashicorp/terraform-guides/tree/master/governance/second-generation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lstStyle/>
          <a:p>
            <a:r>
              <a:rPr lang="en-US"/>
              <a:t>There are two versions of the Sentinel for Terraform workshop:</a:t>
            </a:r>
          </a:p>
          <a:p>
            <a:pPr lvl="1"/>
            <a:r>
              <a:rPr lang="en-US"/>
              <a:t>This version, </a:t>
            </a:r>
            <a:r>
              <a:rPr lang="en-US" b="1"/>
              <a:t>v1</a:t>
            </a:r>
            <a:r>
              <a:rPr lang="en-US"/>
              <a:t>, uses the older v1 versions of the Terraform Sentinel imports tfplan, tfstate, and tfconfig, which can be used with both Terraform 0.11 and 0.12.</a:t>
            </a:r>
          </a:p>
          <a:p>
            <a:pPr lvl="1"/>
            <a:r>
              <a:rPr lang="en-US"/>
              <a:t>A newer version, </a:t>
            </a:r>
            <a:r>
              <a:rPr lang="en-US" b="1"/>
              <a:t>v2</a:t>
            </a:r>
            <a:r>
              <a:rPr lang="en-US"/>
              <a:t>, uses the newer v2 versions of those imports which can only be used with Terraform 0.12 and higher.</a:t>
            </a:r>
          </a:p>
          <a:p>
            <a:r>
              <a:rPr lang="en-US"/>
              <a:t>Use the v1 versions of the slides and </a:t>
            </a:r>
            <a:r>
              <a:rPr lang="en-US">
                <a:hlinkClick r:id="rId3"/>
              </a:rPr>
              <a:t>Instruqt track</a:t>
            </a:r>
            <a:r>
              <a:rPr lang="en-US"/>
              <a:t> if you are still using Terraform 0.11 or are not yet ready to adopt the new v2 imports.</a:t>
            </a:r>
          </a:p>
          <a:p>
            <a:r>
              <a:rPr lang="en-US"/>
              <a:t>Otherwise, use the v2 versions of the </a:t>
            </a:r>
            <a:r>
              <a:rPr lang="en-US">
                <a:hlinkClick r:id="rId4"/>
              </a:rPr>
              <a:t>slides</a:t>
            </a:r>
            <a:r>
              <a:rPr lang="en-US"/>
              <a:t> and </a:t>
            </a:r>
            <a:r>
              <a:rPr lang="en-US">
                <a:hlinkClick r:id="rId5"/>
              </a:rPr>
              <a:t>Instruqt track</a:t>
            </a:r>
            <a:r>
              <a:rPr lang="en-US"/>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"main".</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t>null</a:t>
            </a:r>
          </a:p>
          <a:p>
            <a:r>
              <a:rPr lang="en-US" sz="6000" dirty="0"/>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It uses RE2 regex syntax.</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endParaRPr lang="en-US" dirty="0"/>
          </a:p>
          <a:p>
            <a:r>
              <a:rPr lang="en-US" dirty="0"/>
              <a:t>Note that 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(r.applied.memory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(r.applied.memory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values(tfplan.module(path).resources)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latin typeface="Courier" pitchFamily="2" charset="0"/>
              </a:rPr>
              <a:t>tfplan.module(path).resources[type]</a:t>
            </a:r>
            <a:r>
              <a:rPr lang="en-US" dirty="0">
                <a:solidFill>
                  <a:schemeClr val="bg1"/>
                </a:solidFill>
                <a:latin typeface="Courier" pitchFamily="2" charset="0"/>
              </a:rPr>
              <a:t>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r>
              <a:rPr lang="en-US" dirty="0"/>
              <a:t>Each for loop uses the </a:t>
            </a:r>
            <a:r>
              <a:rPr lang="en-US" b="1" dirty="0"/>
              <a:t>as</a:t>
            </a:r>
            <a:r>
              <a:rPr lang="en-US" dirty="0"/>
              <a:t> keyword to define one or two iterator variables.</a:t>
            </a:r>
          </a:p>
          <a:p>
            <a:r>
              <a:rPr lang="en-US" dirty="0"/>
              <a:t>When iterating over a list as above, a single variable is used.</a:t>
            </a:r>
          </a:p>
          <a:p>
            <a:r>
              <a:rPr lang="en-US" dirty="0"/>
              <a:t>When iterating over a map, two variables can be used, the first for the keys and the second for the values of the map.</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pPr marL="857250" lvl="1" indent="-571500"/>
            <a:r>
              <a:rPr lang="en-US">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a:latin typeface="Courier" pitchFamily="2" charset="0"/>
              </a:rPr>
              <a:t>data = { "a": 12, "b": 32 }</a:t>
            </a:r>
          </a:p>
          <a:p>
            <a:pPr marL="589416" lvl="2" indent="0">
              <a:buNone/>
            </a:pPr>
            <a:r>
              <a:rPr lang="en-US">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a:latin typeface="Courier" pitchFamily="2" charset="0"/>
                <a:ea typeface="Verdana" panose="020B0604030504040204" pitchFamily="34" charset="0"/>
                <a:cs typeface="Verdana" panose="020B0604030504040204" pitchFamily="34" charset="0"/>
              </a:rPr>
              <a:t>  sum += v</a:t>
            </a:r>
          </a:p>
          <a:p>
            <a:pPr marL="589416" lvl="2" indent="0">
              <a:buNone/>
            </a:pPr>
            <a:r>
              <a:rPr lang="en-US">
                <a:latin typeface="Courier" pitchFamily="2" charset="0"/>
                <a:ea typeface="Verdana" panose="020B0604030504040204" pitchFamily="34" charset="0"/>
                <a:cs typeface="Verdana" panose="020B0604030504040204" pitchFamily="34" charset="0"/>
              </a:rPr>
              <a:t>}</a:t>
            </a:r>
          </a:p>
          <a:p>
            <a:pPr marL="857250" lvl="1" indent="-571500"/>
            <a:r>
              <a:rPr lang="en-US">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72538719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by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77791796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29690444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a:latin typeface="Courier" pitchFamily="2" charset="0"/>
            </a:endParaRPr>
          </a:p>
          <a:p>
            <a:pPr marL="589416" lvl="2" indent="0">
              <a:buNone/>
            </a:pPr>
            <a:r>
              <a:rPr lang="en-US" sz="4800">
                <a:latin typeface="Courier" pitchFamily="2" charset="0"/>
              </a:rPr>
              <a:t>if v else null is null { </a:t>
            </a:r>
          </a:p>
          <a:p>
            <a:pPr marL="589416" lvl="2" indent="0">
              <a:buNone/>
            </a:pPr>
            <a:r>
              <a:rPr lang="en-US" sz="4800">
                <a:latin typeface="Courier" pitchFamily="2" charset="0"/>
              </a:rPr>
              <a:t>  print(v, "was not defined")</a:t>
            </a:r>
          </a:p>
          <a:p>
            <a:pPr marL="589416" lvl="2" indent="0">
              <a:buNone/>
            </a:pPr>
            <a:r>
              <a:rPr lang="en-US" sz="4800">
                <a:latin typeface="Courier" pitchFamily="2" charset="0"/>
              </a:rPr>
              <a:t>} else if v is not value {</a:t>
            </a:r>
          </a:p>
          <a:p>
            <a:pPr marL="589416" lvl="2" indent="0">
              <a:buNone/>
            </a:pPr>
            <a:r>
              <a:rPr lang="en-US" sz="4800">
                <a:latin typeface="Courier" pitchFamily="2" charset="0"/>
              </a:rPr>
              <a:t>  print(v, "is not equal to the required value", value)</a:t>
            </a:r>
          </a:p>
          <a:p>
            <a:pPr marL="589416" lvl="2" indent="0">
              <a:buNone/>
            </a:pPr>
            <a:r>
              <a:rPr lang="en-US" sz="4800">
                <a:latin typeface="Courier" pitchFamily="2" charset="0"/>
              </a:rPr>
              <a:t>} else {</a:t>
            </a:r>
          </a:p>
          <a:p>
            <a:pPr marL="589416" lvl="2" indent="0">
              <a:buNone/>
            </a:pPr>
            <a:r>
              <a:rPr lang="en-US" sz="4800">
                <a:latin typeface="Courier" pitchFamily="2" charset="0"/>
              </a:rPr>
              <a:t>  print(v, "has the desired value", value)</a:t>
            </a:r>
          </a:p>
          <a:p>
            <a:pPr marL="589416" lvl="2" indent="0">
              <a:buNone/>
            </a:pPr>
            <a:r>
              <a:rPr lang="en-US" sz="480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0434124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a:latin typeface="Courier" pitchFamily="2" charset="0"/>
            </a:endParaRPr>
          </a:p>
          <a:p>
            <a:pPr marL="589416" lvl="2" indent="0">
              <a:buNone/>
            </a:pPr>
            <a:r>
              <a:rPr lang="en-US" sz="4800">
                <a:latin typeface="Courier" pitchFamily="2" charset="0"/>
              </a:rPr>
              <a:t>case day { </a:t>
            </a:r>
          </a:p>
          <a:p>
            <a:pPr marL="589416" lvl="2" indent="0">
              <a:buNone/>
            </a:pPr>
            <a:r>
              <a:rPr lang="en-US" sz="4800">
                <a:latin typeface="Courier" pitchFamily="2" charset="0"/>
              </a:rPr>
              <a:t>when "Saturday", "Sunday":</a:t>
            </a:r>
          </a:p>
          <a:p>
            <a:pPr marL="589416" lvl="2" indent="0">
              <a:buNone/>
            </a:pPr>
            <a:r>
              <a:rPr lang="en-US" sz="4800">
                <a:latin typeface="Courier" pitchFamily="2" charset="0"/>
              </a:rPr>
              <a:t>	print("Sorry, we are closed.")</a:t>
            </a:r>
          </a:p>
          <a:p>
            <a:pPr marL="589416" lvl="2" indent="0">
              <a:buNone/>
            </a:pPr>
            <a:r>
              <a:rPr lang="en-US" sz="4800">
                <a:latin typeface="Courier" pitchFamily="2" charset="0"/>
              </a:rPr>
              <a:t>else:</a:t>
            </a:r>
          </a:p>
          <a:p>
            <a:pPr marL="589416" lvl="2" indent="0">
              <a:buNone/>
            </a:pPr>
            <a:r>
              <a:rPr lang="en-US" sz="4800">
                <a:latin typeface="Courier" pitchFamily="2" charset="0"/>
              </a:rPr>
              <a:t>	print("We are open from 9am to 6pm.")</a:t>
            </a:r>
          </a:p>
          <a:p>
            <a:pPr marL="589416" lvl="2" indent="0">
              <a:buNone/>
            </a:pPr>
            <a:r>
              <a:rPr lang="en-US" sz="480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282479541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22384791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r>
              <a:rPr lang="en-US" dirty="0"/>
              <a:t>Each Sentinel </a:t>
            </a:r>
            <a:r>
              <a:rPr lang="en-US" b="1" dirty="0"/>
              <a:t>Function</a:t>
            </a:r>
            <a:r>
              <a:rPr lang="en-US" dirty="0"/>
              <a:t> must currently be declared and defined in the body of the policy that uses it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a:t>
            </a:r>
          </a:p>
          <a:p>
            <a:pPr lvl="1"/>
            <a:r>
              <a:rPr lang="en-US" dirty="0"/>
              <a:t>The name of the above function is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a:t>
            </a:r>
          </a:p>
          <a:p>
            <a:pPr lvl="1"/>
            <a:r>
              <a:rPr lang="en-US" dirty="0"/>
              <a:t>The function above returns </a:t>
            </a:r>
            <a:r>
              <a:rPr lang="en-US" dirty="0">
                <a:solidFill>
                  <a:srgbClr val="FF0000"/>
                </a:solidFill>
                <a:latin typeface="Courier" pitchFamily="2" charset="0"/>
              </a:rPr>
              <a:t>true</a:t>
            </a:r>
            <a:r>
              <a:rPr lang="en-US" dirty="0"/>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this is more difficult in a workshop or class setting in which some participants will need more time than others.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has standardized on for workshops.</a:t>
            </a:r>
          </a:p>
          <a:p>
            <a:r>
              <a:rPr lang="en-US" dirty="0"/>
              <a:t>For this workshop, please use this track:</a:t>
            </a:r>
          </a:p>
          <a:p>
            <a:pPr lvl="1"/>
            <a:r>
              <a:rPr lang="en-US" sz="4400" dirty="0">
                <a:hlinkClick r:id="rId3"/>
              </a:rPr>
              <a:t>https://play.instruqt.com/hashicorp/tracks/sentinel-for-terraform-v1</a:t>
            </a:r>
            <a:endParaRPr lang="en-US" sz="4400" dirty="0"/>
          </a:p>
          <a:p>
            <a:r>
              <a:rPr lang="en-US" dirty="0"/>
              <a:t>We've made things easier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231909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41766268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focus on the third method which is quickest and allows you to test multiple scenarios in parallel.</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eight steps of the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TFC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a:p>
            <a:r>
              <a:rPr lang="en-US" dirty="0"/>
              <a:t>If your policy iterates over all modules, then create the resource in multiple modules.</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Full 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Terraform Cloud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with 4 mocks will be downloaded.</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a:xfrm>
            <a:off x="1451869" y="783573"/>
            <a:ext cx="21746797" cy="1784534"/>
          </a:xfrm>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that restricts the allowed sizes of AWS EC2 instances.</a:t>
            </a:r>
          </a:p>
          <a:p>
            <a:r>
              <a:rPr lang="en-US" dirty="0"/>
              <a:t>It breaks down the Sentinel code into smaller bites, clarifying what each section of the code is doing.</a:t>
            </a:r>
          </a:p>
          <a:p>
            <a:r>
              <a:rPr lang="en-US" dirty="0"/>
              <a:t>Use any text editor and save the file with the name:</a:t>
            </a:r>
          </a:p>
          <a:p>
            <a:pPr lvl="1"/>
            <a:r>
              <a:rPr lang="en-US" dirty="0"/>
              <a:t>restrict-ec2-instance-type.sentinel</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Writing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of existing and new resources based on information associated with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latin typeface="Courier" pitchFamily="2" charset="0"/>
              </a:rPr>
              <a:t># Use the standard tfplan and strings imports</a:t>
            </a:r>
          </a:p>
          <a:p>
            <a:pPr marL="0" indent="0">
              <a:buNone/>
            </a:pPr>
            <a:r>
              <a:rPr lang="en-US" dirty="0">
                <a:solidFill>
                  <a:srgbClr val="FF0000"/>
                </a:solidFill>
                <a:latin typeface="Courier" pitchFamily="2" charset="0"/>
              </a:rPr>
              <a:t>import "tfplan"</a:t>
            </a:r>
          </a:p>
          <a:p>
            <a:pPr marL="0" indent="0">
              <a:buNone/>
            </a:pPr>
            <a:r>
              <a:rPr lang="en-US" dirty="0">
                <a:solidFill>
                  <a:srgbClr val="FF0000"/>
                </a:solidFill>
                <a:latin typeface="Courier" pitchFamily="2" charset="0"/>
              </a:rPr>
              <a:t>import "strings"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fontScale="62500" lnSpcReduction="20000"/>
          </a:bodyPr>
          <a:lstStyle/>
          <a:p>
            <a:pPr marL="0" indent="0">
              <a:buNone/>
            </a:pPr>
            <a:r>
              <a:rPr lang="en-US" dirty="0">
                <a:solidFill>
                  <a:schemeClr val="bg1"/>
                </a:solidFill>
                <a:latin typeface="Courier" pitchFamily="2" charset="0"/>
              </a:rPr>
              <a:t>find_resources_from_plan = func(</a:t>
            </a:r>
            <a:r>
              <a:rPr lang="en-US" dirty="0">
                <a:solidFill>
                  <a:srgbClr val="FF0000"/>
                </a:solidFill>
                <a:latin typeface="Courier" pitchFamily="2" charset="0"/>
              </a:rPr>
              <a:t>type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t>
            </a:r>
            <a:r>
              <a:rPr lang="en-US" dirty="0">
                <a:solidFill>
                  <a:schemeClr val="bg1"/>
                </a:solidFill>
                <a:latin typeface="Courier" pitchFamily="2" charset="0"/>
              </a:rPr>
              <a:t> =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tfplan.module_paths</a:t>
            </a:r>
            <a:r>
              <a:rPr lang="en-US" dirty="0">
                <a:solidFill>
                  <a:schemeClr val="bg1"/>
                </a:solidFill>
                <a:latin typeface="Courier" pitchFamily="2" charset="0"/>
              </a:rPr>
              <a:t> as path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tfplan.module(path).resources[type] else {} as name, instances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for instances as index, r {</a:t>
            </a:r>
          </a:p>
          <a:p>
            <a:pPr marL="0" indent="0">
              <a:buNone/>
            </a:pPr>
            <a:r>
              <a:rPr lang="en-US" dirty="0">
                <a:solidFill>
                  <a:schemeClr val="bg1"/>
                </a:solidFill>
                <a:latin typeface="Courier" pitchFamily="2" charset="0"/>
              </a:rPr>
              <a:t>        if length(path) == 0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address</a:t>
            </a:r>
            <a:r>
              <a:rPr lang="en-US" dirty="0">
                <a:solidFill>
                  <a:schemeClr val="bg1"/>
                </a:solidFill>
                <a:latin typeface="Courier" pitchFamily="2" charset="0"/>
              </a:rPr>
              <a:t> = type + "." + name + "[" + string(index) + "]"</a:t>
            </a:r>
          </a:p>
          <a:p>
            <a:pPr marL="0" indent="0">
              <a:buNone/>
            </a:pPr>
            <a:r>
              <a:rPr lang="en-US" dirty="0">
                <a:solidFill>
                  <a:schemeClr val="bg1"/>
                </a:solidFill>
                <a:latin typeface="Courier" pitchFamily="2" charset="0"/>
              </a:rPr>
              <a:t>        } else {</a:t>
            </a:r>
          </a:p>
          <a:p>
            <a:pPr marL="0" indent="0">
              <a:buNone/>
            </a:pPr>
            <a:r>
              <a:rPr lang="en-US" dirty="0">
                <a:solidFill>
                  <a:schemeClr val="bg1"/>
                </a:solidFill>
                <a:latin typeface="Courier" pitchFamily="2" charset="0"/>
              </a:rPr>
              <a:t>          address = "module." + strings.join(path, ".module.") + "." +</a:t>
            </a:r>
          </a:p>
          <a:p>
            <a:pPr marL="0" indent="0">
              <a:buNone/>
            </a:pPr>
            <a:r>
              <a:rPr lang="en-US" dirty="0">
                <a:solidFill>
                  <a:schemeClr val="bg1"/>
                </a:solidFill>
                <a:latin typeface="Courier" pitchFamily="2" charset="0"/>
              </a:rPr>
              <a:t>                    type + "." + name + "[" + string(index) +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resources[address] = r</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return resources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a:bodyPr>
          <a:lstStyle/>
          <a:p>
            <a:r>
              <a:rPr lang="en-US" dirty="0"/>
              <a:t>Sentinel Function to Find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0000" lnSpcReduction="20000"/>
          </a:bodyPr>
          <a:lstStyle/>
          <a:p>
            <a:pPr marL="0" indent="0">
              <a:buNone/>
            </a:pPr>
            <a:r>
              <a:rPr lang="en-US" dirty="0">
                <a:solidFill>
                  <a:srgbClr val="FF0000"/>
                </a:solidFill>
                <a:latin typeface="Courier" pitchFamily="2" charset="0"/>
              </a:rPr>
              <a:t>validate_attribute_in_list</a:t>
            </a:r>
            <a:r>
              <a:rPr lang="en-US" dirty="0">
                <a:solidFill>
                  <a:schemeClr val="bg1"/>
                </a:solidFill>
                <a:latin typeface="Courier" pitchFamily="2" charset="0"/>
              </a:rPr>
              <a:t> = func(</a:t>
            </a:r>
            <a:r>
              <a:rPr lang="en-US" dirty="0">
                <a:solidFill>
                  <a:srgbClr val="FF0000"/>
                </a:solidFill>
                <a:latin typeface="Courier" pitchFamily="2" charset="0"/>
              </a:rPr>
              <a:t>type, attribute, allowed_values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validated</a:t>
            </a:r>
            <a:r>
              <a:rPr lang="en-US" dirty="0">
                <a:solidFill>
                  <a:schemeClr val="bg1"/>
                </a:solidFill>
                <a:latin typeface="Courier" pitchFamily="2" charset="0"/>
              </a:rPr>
              <a:t> = true</a:t>
            </a:r>
          </a:p>
          <a:p>
            <a:pPr marL="0" indent="0">
              <a:buNone/>
            </a:pPr>
            <a:r>
              <a:rPr lang="en-US" dirty="0">
                <a:solidFill>
                  <a:schemeClr val="bg1"/>
                </a:solidFill>
                <a:latin typeface="Courier" pitchFamily="2" charset="0"/>
              </a:rPr>
              <a:t>  resource_instances = </a:t>
            </a:r>
            <a:r>
              <a:rPr lang="en-US" dirty="0">
                <a:solidFill>
                  <a:srgbClr val="FF0000"/>
                </a:solidFill>
                <a:latin typeface="Courier" pitchFamily="2" charset="0"/>
              </a:rPr>
              <a:t>find_resources_from_plan(type)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resource_instances as address, r</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Skip resource instances that are being destroyed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r.destroy and not r.requires_new</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print("Skipping resource", address, "that is being destroyed.")</a:t>
            </a:r>
          </a:p>
          <a:p>
            <a:pPr marL="0" indent="0">
              <a:buNone/>
            </a:pPr>
            <a:r>
              <a:rPr lang="en-US" dirty="0">
                <a:solidFill>
                  <a:schemeClr val="bg1"/>
                </a:solidFill>
                <a:latin typeface="Courier" pitchFamily="2" charset="0"/>
              </a:rPr>
              <a:t>      continue</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Determine if the attribute is computed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r.diff[attribute].computed else false is true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print("Resource", address, "has attribute", attribute,</a:t>
            </a:r>
          </a:p>
          <a:p>
            <a:pPr marL="0" indent="0">
              <a:buNone/>
            </a:pPr>
            <a:r>
              <a:rPr lang="en-US" dirty="0">
                <a:solidFill>
                  <a:schemeClr val="bg1"/>
                </a:solidFill>
                <a:latin typeface="Courier" pitchFamily="2" charset="0"/>
              </a:rPr>
              <a:t>            "that is computed.")</a:t>
            </a:r>
          </a:p>
          <a:p>
            <a:pPr marL="0" indent="0">
              <a:buNone/>
            </a:pPr>
            <a:r>
              <a:rPr lang="en-US" dirty="0">
                <a:solidFill>
                  <a:schemeClr val="bg1"/>
                </a:solidFill>
                <a:latin typeface="Courier" pitchFamily="2" charset="0"/>
              </a:rPr>
              <a:t>      # validated = false</a:t>
            </a:r>
            <a:endParaRPr lang="en-US" dirty="0">
              <a:solidFill>
                <a:schemeClr val="bg1"/>
              </a:solidFill>
            </a:endParaRP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(1)</a:t>
            </a:r>
          </a:p>
        </p:txBody>
      </p:sp>
    </p:spTree>
    <p:extLst>
      <p:ext uri="{BB962C8B-B14F-4D97-AF65-F5344CB8AC3E}">
        <p14:creationId xmlns:p14="http://schemas.microsoft.com/office/powerpoint/2010/main" val="193720058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sz="3600" dirty="0">
                <a:latin typeface="Courier" pitchFamily="2" charset="0"/>
              </a:rPr>
              <a:t>    </a:t>
            </a:r>
            <a:r>
              <a:rPr lang="en-US" sz="3600" dirty="0">
                <a:solidFill>
                  <a:schemeClr val="bg1"/>
                </a:solidFill>
                <a:latin typeface="Courier" pitchFamily="2" charset="0"/>
              </a:rPr>
              <a:t>} else {</a:t>
            </a:r>
          </a:p>
          <a:p>
            <a:pPr marL="0" indent="0">
              <a:buNone/>
            </a:pPr>
            <a:r>
              <a:rPr lang="en-US" sz="3600" dirty="0">
                <a:solidFill>
                  <a:schemeClr val="bg1"/>
                </a:solidFill>
                <a:latin typeface="Courier" pitchFamily="2" charset="0"/>
              </a:rPr>
              <a:t>      # Validate that each instance has allowed value</a:t>
            </a:r>
          </a:p>
          <a:p>
            <a:pPr marL="0" indent="0">
              <a:buNone/>
            </a:pPr>
            <a:r>
              <a:rPr lang="en-US" sz="3600" dirty="0">
                <a:latin typeface="Courier" pitchFamily="2" charset="0"/>
              </a:rPr>
              <a:t>      </a:t>
            </a:r>
            <a:r>
              <a:rPr lang="en-US" sz="3600" dirty="0">
                <a:solidFill>
                  <a:srgbClr val="FF0000"/>
                </a:solidFill>
                <a:latin typeface="Courier" pitchFamily="2" charset="0"/>
              </a:rPr>
              <a:t>if r.applied[attribute] else "" not in allowed_values</a:t>
            </a:r>
            <a:r>
              <a:rPr lang="en-US" sz="3600" dirty="0">
                <a:latin typeface="Courier" pitchFamily="2" charset="0"/>
              </a:rPr>
              <a:t> {</a:t>
            </a:r>
          </a:p>
          <a:p>
            <a:pPr marL="0" indent="0">
              <a:buNone/>
            </a:pPr>
            <a:r>
              <a:rPr lang="en-US" sz="3600" dirty="0">
                <a:latin typeface="Courier" pitchFamily="2" charset="0"/>
              </a:rPr>
              <a:t>        </a:t>
            </a:r>
            <a:r>
              <a:rPr lang="en-US" sz="3600" dirty="0">
                <a:solidFill>
                  <a:schemeClr val="bg1"/>
                </a:solidFill>
                <a:latin typeface="Courier" pitchFamily="2" charset="0"/>
              </a:rPr>
              <a:t>print("Resource", address, "has attribute", attribute,</a:t>
            </a:r>
          </a:p>
          <a:p>
            <a:pPr marL="0" indent="0">
              <a:buNone/>
            </a:pPr>
            <a:r>
              <a:rPr lang="en-US" sz="3600" dirty="0">
                <a:solidFill>
                  <a:schemeClr val="bg1"/>
                </a:solidFill>
                <a:latin typeface="Courier" pitchFamily="2" charset="0"/>
              </a:rPr>
              <a:t>		 "with value", r.applied[attribute] else "",</a:t>
            </a:r>
          </a:p>
          <a:p>
            <a:pPr marL="0" indent="0">
              <a:buNone/>
            </a:pPr>
            <a:r>
              <a:rPr lang="en-US" sz="3600" dirty="0">
                <a:solidFill>
                  <a:schemeClr val="bg1"/>
                </a:solidFill>
                <a:latin typeface="Courier" pitchFamily="2" charset="0"/>
              </a:rPr>
              <a:t>             "that is not in the allowed list:", allowed_values)</a:t>
            </a:r>
          </a:p>
          <a:p>
            <a:pPr marL="0" indent="0">
              <a:buNone/>
            </a:pPr>
            <a:r>
              <a:rPr lang="en-US" sz="3600" dirty="0">
                <a:latin typeface="Courier" pitchFamily="2" charset="0"/>
              </a:rPr>
              <a:t>        </a:t>
            </a:r>
            <a:r>
              <a:rPr lang="en-US" sz="3600" dirty="0">
                <a:solidFill>
                  <a:srgbClr val="FF0000"/>
                </a:solidFill>
                <a:latin typeface="Courier" pitchFamily="2" charset="0"/>
              </a:rPr>
              <a:t>validated = false</a:t>
            </a:r>
          </a:p>
          <a:p>
            <a:pPr marL="0" indent="0">
              <a:buNone/>
            </a:pPr>
            <a:r>
              <a:rPr lang="en-US" sz="3600" dirty="0">
                <a:latin typeface="Courier" pitchFamily="2" charset="0"/>
              </a:rPr>
              <a:t>      </a:t>
            </a:r>
            <a:r>
              <a:rPr lang="en-US" sz="3600" dirty="0">
                <a:solidFill>
                  <a:schemeClr val="bg1"/>
                </a:solidFill>
                <a:latin typeface="Courier" pitchFamily="2" charset="0"/>
              </a:rPr>
              <a:t>}</a:t>
            </a:r>
          </a:p>
          <a:p>
            <a:pPr marL="0" indent="0">
              <a:buNone/>
            </a:pPr>
            <a:r>
              <a:rPr lang="en-US" sz="3600" dirty="0">
                <a:solidFill>
                  <a:schemeClr val="bg1"/>
                </a:solidFill>
                <a:latin typeface="Courier" pitchFamily="2" charset="0"/>
              </a:rPr>
              <a:t>    }</a:t>
            </a:r>
          </a:p>
          <a:p>
            <a:pPr marL="0" indent="0">
              <a:buNone/>
            </a:pPr>
            <a:r>
              <a:rPr lang="en-US" sz="3600" dirty="0">
                <a:solidFill>
                  <a:schemeClr val="bg1"/>
                </a:solidFill>
                <a:latin typeface="Courier" pitchFamily="2" charset="0"/>
              </a:rPr>
              <a:t>  }</a:t>
            </a:r>
          </a:p>
          <a:p>
            <a:pPr marL="0" indent="0">
              <a:buNone/>
            </a:pPr>
            <a:r>
              <a:rPr lang="en-US" sz="3600" dirty="0">
                <a:latin typeface="Courier" pitchFamily="2" charset="0"/>
              </a:rPr>
              <a:t>  </a:t>
            </a:r>
            <a:r>
              <a:rPr lang="en-US" sz="3600" dirty="0">
                <a:solidFill>
                  <a:srgbClr val="FF0000"/>
                </a:solidFill>
                <a:latin typeface="Courier" pitchFamily="2" charset="0"/>
              </a:rPr>
              <a:t>return validated</a:t>
            </a:r>
          </a:p>
          <a:p>
            <a:pPr marL="0" indent="0">
              <a:buNone/>
            </a:pPr>
            <a:r>
              <a:rPr lang="en-US" sz="3600"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(2)</a:t>
            </a:r>
          </a:p>
        </p:txBody>
      </p:sp>
    </p:spTree>
    <p:extLst>
      <p:ext uri="{BB962C8B-B14F-4D97-AF65-F5344CB8AC3E}">
        <p14:creationId xmlns:p14="http://schemas.microsoft.com/office/powerpoint/2010/main" val="142831367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Lists in Sentinel Policies</a:t>
            </a:r>
          </a:p>
        </p:txBody>
      </p:sp>
    </p:spTree>
    <p:extLst>
      <p:ext uri="{BB962C8B-B14F-4D97-AF65-F5344CB8AC3E}">
        <p14:creationId xmlns:p14="http://schemas.microsoft.com/office/powerpoint/2010/main" val="309381495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Call the validation function </a:t>
            </a:r>
          </a:p>
          <a:p>
            <a:pPr marL="0" indent="0">
              <a:buNone/>
            </a:pPr>
            <a:r>
              <a:rPr lang="en-US" dirty="0">
                <a:solidFill>
                  <a:srgbClr val="FF0000"/>
                </a:solidFill>
                <a:latin typeface="Courier" pitchFamily="2" charset="0"/>
              </a:rPr>
              <a:t>instances_validated = validate_attribute_in_list( </a:t>
            </a:r>
          </a:p>
          <a:p>
            <a:pPr marL="0" indent="0">
              <a:buNone/>
            </a:pPr>
            <a:r>
              <a:rPr lang="en-US" dirty="0">
                <a:solidFill>
                  <a:srgbClr val="FF0000"/>
                </a:solidFill>
                <a:latin typeface="Courier" pitchFamily="2" charset="0"/>
              </a:rPr>
              <a:t>	"aws_instance", "instance_type", allowed_types)</a:t>
            </a:r>
            <a:endParaRPr lang="en-US" dirty="0">
              <a:solidFill>
                <a:schemeClr val="bg1"/>
              </a:solidFill>
              <a:latin typeface="Courier" pitchFamily="2" charset="0"/>
            </a:endParaRP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 that evaluates the results</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635000" indent="-612775">
              <a:buNone/>
            </a:pPr>
            <a:r>
              <a:rPr lang="en-US" dirty="0">
                <a:solidFill>
                  <a:schemeClr val="bg1"/>
                </a:solidFill>
                <a:latin typeface="Courier" pitchFamily="2" charset="0"/>
              </a:rPr>
              <a:t>  </a:t>
            </a:r>
            <a:r>
              <a:rPr lang="en-US" dirty="0">
                <a:solidFill>
                  <a:srgbClr val="FF0000"/>
                </a:solidFill>
                <a:latin typeface="Courier" pitchFamily="2" charset="0"/>
              </a:rPr>
              <a:t>instances_validated</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Main Rule in a Sentinel Policy</a:t>
            </a:r>
          </a:p>
        </p:txBody>
      </p:sp>
    </p:spTree>
    <p:extLst>
      <p:ext uri="{BB962C8B-B14F-4D97-AF65-F5344CB8AC3E}">
        <p14:creationId xmlns:p14="http://schemas.microsoft.com/office/powerpoint/2010/main" val="333103073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a:p>
            <a:r>
              <a:rPr lang="en-US" dirty="0"/>
              <a:t>Copy the mock-tfplan.sentinel mock file that you downloaded and extracted from your workspace to this directory.</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(1)</a:t>
            </a:r>
          </a:p>
        </p:txBody>
      </p:sp>
    </p:spTree>
    <p:extLst>
      <p:ext uri="{BB962C8B-B14F-4D97-AF65-F5344CB8AC3E}">
        <p14:creationId xmlns:p14="http://schemas.microsoft.com/office/powerpoint/2010/main" val="377337730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r>
              <a:rPr lang="en-US" dirty="0"/>
              <a:t>Copy the mock-tfplan.sentinel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and call it </a:t>
            </a:r>
            <a:r>
              <a:rPr lang="en-US" b="1" dirty="0"/>
              <a:t>mock-tfplan-fail.sentinel</a:t>
            </a:r>
            <a:r>
              <a:rPr lang="en-US" dirty="0"/>
              <a:t>.</a:t>
            </a:r>
          </a:p>
          <a:p>
            <a:r>
              <a:rPr lang="en-US" dirty="0"/>
              <a:t>Create a </a:t>
            </a:r>
            <a:r>
              <a:rPr lang="en-US" b="1" dirty="0"/>
              <a:t>pass.json</a:t>
            </a:r>
            <a:r>
              <a:rPr lang="en-US" dirty="0"/>
              <a:t> file that looks like this:</a:t>
            </a:r>
          </a:p>
          <a:p>
            <a:pPr marL="22225" indent="0">
              <a:buNone/>
            </a:pPr>
            <a:r>
              <a:rPr lang="en-US" dirty="0">
                <a:latin typeface="Courier" pitchFamily="2" charset="0"/>
              </a:rPr>
              <a:t>{</a:t>
            </a:r>
          </a:p>
          <a:p>
            <a:pPr marL="22225" indent="0">
              <a:buNone/>
            </a:pPr>
            <a:r>
              <a:rPr lang="en-US" dirty="0">
                <a:latin typeface="Courier" pitchFamily="2" charset="0"/>
              </a:rPr>
              <a:t>  "mock": {</a:t>
            </a:r>
          </a:p>
          <a:p>
            <a:pPr marL="22225" indent="0">
              <a:buNone/>
            </a:pPr>
            <a:r>
              <a:rPr lang="en-US" dirty="0">
                <a:latin typeface="Courier" pitchFamily="2" charset="0"/>
              </a:rPr>
              <a:t>    "tfplan": "mock-tfplan-pass.sentinel"</a:t>
            </a:r>
          </a:p>
          <a:p>
            <a:pPr marL="22225" indent="0">
              <a:buNone/>
            </a:pPr>
            <a:r>
              <a:rPr lang="en-US" dirty="0">
                <a:latin typeface="Courier" pitchFamily="2" charset="0"/>
              </a:rPr>
              <a:t>  },</a:t>
            </a:r>
          </a:p>
          <a:p>
            <a:pPr marL="22225" indent="0">
              <a:buNone/>
            </a:pPr>
            <a:r>
              <a:rPr lang="en-US" dirty="0">
                <a:latin typeface="Courier" pitchFamily="2" charset="0"/>
              </a:rPr>
              <a:t>  "test": {</a:t>
            </a:r>
          </a:p>
          <a:p>
            <a:pPr marL="22225" indent="0">
              <a:buNone/>
            </a:pPr>
            <a:r>
              <a:rPr lang="en-US" dirty="0">
                <a:latin typeface="Courier" pitchFamily="2" charset="0"/>
              </a:rPr>
              <a:t>    "main": true</a:t>
            </a:r>
          </a:p>
          <a:p>
            <a:pPr marL="22225" indent="0">
              <a:buNone/>
            </a:pPr>
            <a:r>
              <a:rPr lang="en-US" dirty="0">
                <a:latin typeface="Courier" pitchFamily="2" charset="0"/>
              </a:rPr>
              <a:t>  }</a:t>
            </a:r>
          </a:p>
          <a:p>
            <a:pPr marL="22225" indent="0">
              <a:buNone/>
            </a:pPr>
            <a:r>
              <a:rPr lang="en-US" dirty="0">
                <a:latin typeface="Courier" pitchFamily="2" charset="0"/>
              </a:rPr>
              <a:t>}</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(2)</a:t>
            </a:r>
          </a:p>
        </p:txBody>
      </p:sp>
    </p:spTree>
    <p:extLst>
      <p:ext uri="{BB962C8B-B14F-4D97-AF65-F5344CB8AC3E}">
        <p14:creationId xmlns:p14="http://schemas.microsoft.com/office/powerpoint/2010/main" val="382533044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Create a </a:t>
            </a:r>
            <a:r>
              <a:rPr lang="en-US" b="1" dirty="0"/>
              <a:t>fail.json</a:t>
            </a:r>
            <a:r>
              <a:rPr lang="en-US" dirty="0"/>
              <a:t> file that looks like this:</a:t>
            </a:r>
          </a:p>
          <a:p>
            <a:pPr marL="22225" indent="0">
              <a:buNone/>
            </a:pPr>
            <a:r>
              <a:rPr lang="en-US" sz="4100" dirty="0">
                <a:latin typeface="Courier" pitchFamily="2" charset="0"/>
              </a:rPr>
              <a:t>{</a:t>
            </a:r>
          </a:p>
          <a:p>
            <a:pPr marL="22225" indent="0">
              <a:buNone/>
            </a:pPr>
            <a:r>
              <a:rPr lang="en-US" sz="4100" dirty="0">
                <a:latin typeface="Courier" pitchFamily="2" charset="0"/>
              </a:rPr>
              <a:t>  "mock": {</a:t>
            </a:r>
          </a:p>
          <a:p>
            <a:pPr marL="22225" indent="0">
              <a:buNone/>
            </a:pPr>
            <a:r>
              <a:rPr lang="en-US" sz="4100" dirty="0">
                <a:latin typeface="Courier" pitchFamily="2" charset="0"/>
              </a:rPr>
              <a:t>    "tfplan":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a:p>
            <a:r>
              <a:rPr lang="en-US" dirty="0"/>
              <a:t>Sometimes, you will want multiple fail test cases to test multiple ways in which a policy could fail. Each will have its own mock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(3)</a:t>
            </a:r>
          </a:p>
        </p:txBody>
      </p:sp>
    </p:spTree>
    <p:extLst>
      <p:ext uri="{BB962C8B-B14F-4D97-AF65-F5344CB8AC3E}">
        <p14:creationId xmlns:p14="http://schemas.microsoft.com/office/powerpoint/2010/main" val="88277598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Sometimes, you will want multiple pass test cases.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(4)</a:t>
            </a:r>
          </a:p>
        </p:txBody>
      </p:sp>
    </p:spTree>
    <p:extLst>
      <p:ext uri="{BB962C8B-B14F-4D97-AF65-F5344CB8AC3E}">
        <p14:creationId xmlns:p14="http://schemas.microsoft.com/office/powerpoint/2010/main" val="3879290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montly spend of each Terraform workspace.</a:t>
            </a:r>
          </a:p>
          <a:p>
            <a:pPr lvl="1"/>
            <a:r>
              <a:rPr lang="en-US" dirty="0"/>
              <a:t>Enforce mandatory tags on resources provisioned by Terraform.</a:t>
            </a:r>
          </a:p>
          <a:p>
            <a:pPr lvl="1"/>
            <a:r>
              <a:rPr lang="en-US" dirty="0"/>
              <a:t>Mandate that all modules come from the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that references any required mock files.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Resource aws_instance.ubuntu[0] has attribute instance_type with value m5.large that is not in the allowed list: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restrict-ec2-instance-type.sentinel:95:1 -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restrict-ec2-instance-type.sentinel:95:1 -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authentication methods.</a:t>
            </a:r>
          </a:p>
          <a:p>
            <a:pPr lvl="1"/>
            <a:r>
              <a:rPr lang="en-US" dirty="0"/>
              <a:t>Exercise 2: Restrict AWS IAM access keys.</a:t>
            </a:r>
          </a:p>
          <a:p>
            <a:pPr lvl="1"/>
            <a:r>
              <a:rPr lang="en-US" dirty="0"/>
              <a:t>Exercise 3: Restrict domains of AWS CM (ACM) certificates.</a:t>
            </a:r>
          </a:p>
          <a:p>
            <a:pPr lvl="1"/>
            <a:r>
              <a:rPr lang="en-US" dirty="0"/>
              <a:t>Exercise 4: Restrict images used by GCP compute instances.</a:t>
            </a:r>
          </a:p>
          <a:p>
            <a:pPr lvl="1"/>
            <a:r>
              <a:rPr lang="en-US" dirty="0"/>
              <a:t>Exercise 5: Only allow modules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214761602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evaluated to false because one or more Sentinel policies evaluated to false. This false was not due to an undefined value or runtime error.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a:t>
            </a:r>
          </a:p>
          <a:p>
            <a:pPr marL="22225" indent="0">
              <a:spcAft>
                <a:spcPts val="600"/>
              </a:spcAft>
              <a:buNone/>
            </a:pPr>
            <a:br>
              <a:rPr lang="en-US" sz="3200" dirty="0">
                <a:solidFill>
                  <a:schemeClr val="tx1"/>
                </a:solidFill>
                <a:latin typeface="Consolas" panose="020B0609020204030204" pitchFamily="49" charset="0"/>
                <a:cs typeface="Consolas" panose="020B0609020204030204" pitchFamily="49" charset="0"/>
              </a:rPr>
            </a:b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false </a:t>
            </a:r>
          </a:p>
          <a:p>
            <a:pPr marL="22225" indent="0">
              <a:buNone/>
            </a:pPr>
            <a:r>
              <a:rPr lang="en-US" sz="3200" dirty="0">
                <a:solidFill>
                  <a:schemeClr val="tx1"/>
                </a:solidFill>
                <a:latin typeface="Consolas" panose="020B0609020204030204" pitchFamily="49" charset="0"/>
                <a:cs typeface="Consolas" panose="020B0609020204030204" pitchFamily="49" charset="0"/>
              </a:rPr>
              <a:t>Print messages: </a:t>
            </a:r>
          </a:p>
          <a:p>
            <a:pPr marL="22225" indent="0">
              <a:buNone/>
            </a:pPr>
            <a:r>
              <a:rPr lang="en-US" sz="3200" dirty="0">
                <a:solidFill>
                  <a:schemeClr val="tx1"/>
                </a:solidFill>
                <a:latin typeface="Consolas" panose="020B0609020204030204" pitchFamily="49" charset="0"/>
                <a:cs typeface="Consolas" panose="020B0609020204030204" pitchFamily="49" charset="0"/>
              </a:rPr>
              <a:t>aws_instance ubuntu-0 has instance type m5.large that is not in the list ["t2.small" "t2.medium" "t2.large"]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FALSE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Result: true This result means that Sentinel policies returned true and the protected behavior is allowed by Sentinel policies.</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true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TRUE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errors, these might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the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r.applied.memory</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((x else null is null) or (types.type_of(x) in ["map", "list", "string"] and length(x) is 0))</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lstStyle/>
          <a:p>
            <a:r>
              <a:rPr lang="en-US" dirty="0"/>
              <a:t>If you want to restrict multiple attributes in a single policy, you can use your own custom function that tests all of them while iterating over the resource instances just once.</a:t>
            </a:r>
          </a:p>
          <a:p>
            <a:pPr lvl="1"/>
            <a:r>
              <a:rPr lang="en-US" dirty="0"/>
              <a:t>In this case, you should return a separate boolean for each condition in a map.</a:t>
            </a:r>
          </a:p>
          <a:p>
            <a:pPr lvl="1"/>
            <a:r>
              <a:rPr lang="en-US" dirty="0"/>
              <a:t>You will then return the map of booleans.</a:t>
            </a:r>
          </a:p>
          <a:p>
            <a:r>
              <a:rPr lang="en-US" dirty="0"/>
              <a:t>Alternatively, you could make more than one call to one or more of the standardized functions.</a:t>
            </a:r>
          </a:p>
          <a:p>
            <a:r>
              <a:rPr lang="en-US" dirty="0"/>
              <a:t>As in our previous example, we recommend calling your validation functions before your main rule and evaluating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17449</TotalTime>
  <Words>14021</Words>
  <Application>Microsoft Macintosh PowerPoint</Application>
  <PresentationFormat>Custom</PresentationFormat>
  <Paragraphs>1083</Paragraphs>
  <Slides>113</Slides>
  <Notes>112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Consolas</vt:lpstr>
      <vt:lpstr>Courier</vt:lpstr>
      <vt:lpstr>Menlo</vt:lpstr>
      <vt:lpstr>Tahoma</vt:lpstr>
      <vt:lpstr>Verdana</vt:lpstr>
      <vt:lpstr>Wingdings-Regular</vt:lpstr>
      <vt:lpstr>Title Slides</vt:lpstr>
      <vt:lpstr>Sentinel for Terraform Workshop (v1)</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The tfplan Import's Namespace</vt:lpstr>
      <vt:lpstr>Example of tfplan Resource Data (1)</vt:lpstr>
      <vt:lpstr>Example of tfplan Resource Data (2)</vt:lpstr>
      <vt:lpstr>The tfstate Import's Namespace</vt:lpstr>
      <vt:lpstr>Using the tfstate Import</vt:lpstr>
      <vt:lpstr>The tfconfig Import's Namespace</vt:lpstr>
      <vt:lpstr>Using the tfconfig Import</vt:lpstr>
      <vt:lpstr>The tfrun Import's Namespace</vt:lpstr>
      <vt:lpstr>Using the tfrun Import</vt:lpstr>
      <vt:lpstr>Sentinel Mocks in Terraform</vt:lpstr>
      <vt:lpstr>Useful Sentinel Documentation</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Sentinel Matches Operator</vt:lpstr>
      <vt:lpstr>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Workshop Challenges: Using the Sentinel CLI Running Your First Sentinel Policy</vt:lpstr>
      <vt:lpstr>The Original Guide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Terraform Cloud Workspace</vt:lpstr>
      <vt:lpstr>Create a Workspace in the TFC UI</vt:lpstr>
      <vt:lpstr>Set Variables in Your Workspace</vt:lpstr>
      <vt:lpstr>Run a Plan and Generate Mocks Against It</vt:lpstr>
      <vt:lpstr>Generate Mocks Against Your Plan</vt:lpstr>
      <vt:lpstr>Writing Sentinel Policies for TFC/TFE</vt:lpstr>
      <vt:lpstr>Writing a Terraform Sentinel Policy</vt:lpstr>
      <vt:lpstr>Sentinel Import Declarations</vt:lpstr>
      <vt:lpstr>Sentinel Function to Find Resources</vt:lpstr>
      <vt:lpstr>Function that Restricts Instance Size (1)</vt:lpstr>
      <vt:lpstr>Function that Restricts Instance Size (2)</vt:lpstr>
      <vt:lpstr>Lists in Sentinel Policies</vt:lpstr>
      <vt:lpstr>Main Rule in a Sentinel Policy</vt:lpstr>
      <vt:lpstr>Creating Test Cases for the CLI (1)</vt:lpstr>
      <vt:lpstr>Creating Test Cases for the CLI (2)</vt:lpstr>
      <vt:lpstr>Creating Test Cases for the CLI (3)</vt:lpstr>
      <vt:lpstr>Creating Test Cases for the CLI (4)</vt:lpstr>
      <vt:lpstr>Testing Your Policy with the CLI (1)</vt:lpstr>
      <vt:lpstr>Testing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Using Sentinel in Terraform Cloud and Terraform Enterprise</vt:lpstr>
      <vt:lpstr>Testing Policies in Terraform Cloud</vt:lpstr>
      <vt:lpstr>Creating Policy Sets with Policies</vt:lpstr>
      <vt:lpstr>PowerPoint Presentation</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Restricting Nested Attributes in a Policy (1)</vt:lpstr>
      <vt:lpstr>Restricting Nested Attributes in a Policy (2)</vt:lpstr>
      <vt:lpstr>Working with Data Sources</vt:lpstr>
      <vt:lpstr>Using the tfstate Import</vt:lpstr>
      <vt:lpstr>Using the tfconfig Import</vt:lpstr>
      <vt:lpstr>Using the tfrun Import</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259</cp:revision>
  <dcterms:modified xsi:type="dcterms:W3CDTF">2020-04-01T19:11:06Z</dcterms:modified>
</cp:coreProperties>
</file>